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23"/>
  </p:notesMasterIdLst>
  <p:sldIdLst>
    <p:sldId id="272" r:id="rId2"/>
    <p:sldId id="273" r:id="rId3"/>
    <p:sldId id="257" r:id="rId4"/>
    <p:sldId id="274" r:id="rId5"/>
    <p:sldId id="259" r:id="rId6"/>
    <p:sldId id="275" r:id="rId7"/>
    <p:sldId id="260" r:id="rId8"/>
    <p:sldId id="278" r:id="rId9"/>
    <p:sldId id="276" r:id="rId10"/>
    <p:sldId id="261" r:id="rId11"/>
    <p:sldId id="277" r:id="rId12"/>
    <p:sldId id="262" r:id="rId13"/>
    <p:sldId id="263" r:id="rId14"/>
    <p:sldId id="280" r:id="rId15"/>
    <p:sldId id="265" r:id="rId16"/>
    <p:sldId id="266" r:id="rId17"/>
    <p:sldId id="267" r:id="rId18"/>
    <p:sldId id="281" r:id="rId19"/>
    <p:sldId id="268" r:id="rId20"/>
    <p:sldId id="270"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94611"/>
  </p:normalViewPr>
  <p:slideViewPr>
    <p:cSldViewPr snapToGrid="0">
      <p:cViewPr>
        <p:scale>
          <a:sx n="117" d="100"/>
          <a:sy n="117" d="100"/>
        </p:scale>
        <p:origin x="32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D20C7-726E-4B4A-8A0C-D60877F11BBF}" type="datetimeFigureOut">
              <a:rPr lang="pt-PT" smtClean="0"/>
              <a:t>18/04/26</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pt-PT"/>
              <a:t>Editar os estilos de texto do Modelo Global
Segundo nível
Terceiro nível
Quarto nível
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1982F-521D-1A4D-BC8A-60AAFDA71BA7}" type="slidenum">
              <a:rPr lang="pt-PT" smtClean="0"/>
              <a:t>‹nº›</a:t>
            </a:fld>
            <a:endParaRPr lang="pt-PT"/>
          </a:p>
        </p:txBody>
      </p:sp>
    </p:spTree>
    <p:extLst>
      <p:ext uri="{BB962C8B-B14F-4D97-AF65-F5344CB8AC3E}">
        <p14:creationId xmlns:p14="http://schemas.microsoft.com/office/powerpoint/2010/main" val="1779693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gle.com/search?q=Decreto-Lei+n.%C2%BA+44632+%2828+de+outubro+de+1962%29&amp;oq=decreto+de+1962+sobre+agremia%C3%A7%C3%B5es&amp;gs_lcrp=EgZjaHJvbWUqBwgBECEYoAEyBggAEEUYOTIHCAEQIRigAdIBCTIxMDY4ajBqN6gCCLACAfEFnK2z6iyJ1_0&amp;sourceid=chrome&amp;ie=UTF-8&amp;mstk=AUtExfB-yZP9_ngd3xVmnV4CePZ17yIiExT7b2GAfn4TfU09yIQzARLhdOdQkaOajAMvrMCQR9YXgF9o4OC7Ij2rgvo4HT4mYPXAP1f0-rFfoRg0AYwuAeCQjrpDiGQc5ORyYTHYhDV_MN9OjobYtLfow5AGYvENmMSPNgs_DAy4Gbeg8_M&amp;csui=3&amp;ved=2ahUKEwje__icjeGTAxVTT6QEHU2KHMIQgK4QegQIAhAB"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ogle.com/search?q=Ordem+dos+M%C3%A9dicos&amp;oq=estatutos+da+ordem+dos+m%C3%A9dicos+durante+a+ditadura&amp;gs_lcrp=EgZjaHJvbWUyBggAEEUYOTIKCAEQABiiBBiJBTIHCAIQABjvBTIKCAMQABiABBiiBNIBCTE4NTgyajBqN6gCCLACAfEFlj_aWqRm8B0&amp;sourceid=chrome&amp;ie=UTF-8&amp;mstk=AUtExfCIm9oiXj99MT4fERPXwjC8pnhoJ0OjSEbpEVK8TtYHOF-68svOu70mFxkDVFJ3aFKi_Lh8eIsiJNQ2SJmIZWfwxrbD9nMbS1U0n8wbiZO1g-clAwsrYs3ssHaJtY7xZ-dQLzdGMpVPSHHD31HOeX42Vg-KntYj3pWu-YlX8exoW8I&amp;csui=3&amp;ved=2ahUKEwjLhOCYk-GTAxVVK_sDHanrI40QgK4QegQIARAB"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hlinkClick r:id="rId3"/>
              </a:rPr>
              <a:t>Decreto-Lei n.º 44632 (28 de outubro de 1962)</a:t>
            </a:r>
            <a:r>
              <a:rPr lang="pt-PT" sz="1200" dirty="0"/>
              <a:t>: definiu princípios para a organização e funcionamento de agremiações, associações e instituições formadas por estudantes, visando normalizar e limitar o seu funcionamento sob supervisão do regime.</a:t>
            </a:r>
          </a:p>
          <a:p>
            <a:endParaRPr lang="pt-PT" dirty="0"/>
          </a:p>
        </p:txBody>
      </p:sp>
      <p:sp>
        <p:nvSpPr>
          <p:cNvPr id="4" name="Marcador de Posição do Número do Diapositivo 3"/>
          <p:cNvSpPr>
            <a:spLocks noGrp="1"/>
          </p:cNvSpPr>
          <p:nvPr>
            <p:ph type="sldNum" sz="quarter" idx="5"/>
          </p:nvPr>
        </p:nvSpPr>
        <p:spPr/>
        <p:txBody>
          <a:bodyPr/>
          <a:lstStyle/>
          <a:p>
            <a:fld id="{A4C1982F-521D-1A4D-BC8A-60AAFDA71BA7}" type="slidenum">
              <a:rPr lang="pt-PT" smtClean="0"/>
              <a:t>6</a:t>
            </a:fld>
            <a:endParaRPr lang="pt-PT"/>
          </a:p>
        </p:txBody>
      </p:sp>
    </p:spTree>
    <p:extLst>
      <p:ext uri="{BB962C8B-B14F-4D97-AF65-F5344CB8AC3E}">
        <p14:creationId xmlns:p14="http://schemas.microsoft.com/office/powerpoint/2010/main" val="400843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t>A </a:t>
            </a:r>
            <a:r>
              <a:rPr lang="pt-PT" sz="1200" dirty="0">
                <a:hlinkClick r:id="rId3"/>
              </a:rPr>
              <a:t>Ordem dos Médicos</a:t>
            </a:r>
            <a:r>
              <a:rPr lang="pt-PT" sz="1200" dirty="0"/>
              <a:t> em Portugal foi instituída durante a ditadura do Estado Novo pelo Decreto-Lei n.º 29 171,</a:t>
            </a:r>
            <a:r>
              <a:rPr lang="pt-PT" sz="1200" b="1" dirty="0"/>
              <a:t> </a:t>
            </a:r>
            <a:r>
              <a:rPr lang="pt-PT" sz="1200" dirty="0"/>
              <a:t>de 24 de novembro de 1938, com estatutos que refletiam a estrutura de controlo da época, sendo revogados após a revolução de 1974. Funcionava sob a égide do regime, com o objetivo de organizar e controlar o exercício da profissão médica de acordo com os princípios do Estado Novo.</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t>- apesar de a Ordem dos Médicos ser, por definição e desde a sua origem, uma estrutura corporativa, típica do regime da ditadura, foi influenciada e por vezes liderada por médicos progressistas, democratas, particularmente jovens, quer a nível nacional, quer no Porto (foi no seu seio que se desenvolveu o movimento que levou à discussão, elaboração e aprovação do Relatório das Carreiras Médicas em 1961)</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sz="1200" dirty="0"/>
          </a:p>
          <a:p>
            <a:endParaRPr lang="pt-PT" dirty="0"/>
          </a:p>
        </p:txBody>
      </p:sp>
      <p:sp>
        <p:nvSpPr>
          <p:cNvPr id="4" name="Marcador de Posição do Número do Diapositivo 3"/>
          <p:cNvSpPr>
            <a:spLocks noGrp="1"/>
          </p:cNvSpPr>
          <p:nvPr>
            <p:ph type="sldNum" sz="quarter" idx="5"/>
          </p:nvPr>
        </p:nvSpPr>
        <p:spPr/>
        <p:txBody>
          <a:bodyPr/>
          <a:lstStyle/>
          <a:p>
            <a:fld id="{A4C1982F-521D-1A4D-BC8A-60AAFDA71BA7}" type="slidenum">
              <a:rPr lang="pt-PT" smtClean="0"/>
              <a:t>9</a:t>
            </a:fld>
            <a:endParaRPr lang="pt-PT"/>
          </a:p>
        </p:txBody>
      </p:sp>
    </p:spTree>
    <p:extLst>
      <p:ext uri="{BB962C8B-B14F-4D97-AF65-F5344CB8AC3E}">
        <p14:creationId xmlns:p14="http://schemas.microsoft.com/office/powerpoint/2010/main" val="919257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a:p>
            <a:r>
              <a:rPr lang="pt-PT" dirty="0"/>
              <a:t>O SMP foi instituído pelo Despacho de 28 de junho de 1975, do Secretário de Estado da Saúde, que estabeleceu um período obrigatório de um ano de serviço na periferia (equiparado ao cumprimento do Serviço Militar Obrigatório), para recém-licenciados em Medicina que quisessem seguir a carreira médica, formando grupos / equipas médicas organizadas, com atividades de promoção da saúde, prevenção, tratamento e reabilitação, inserindo-se nos programas de saúde pública e medicina comunitária, integrando estruturas da Saúde, da Segurança Social, das Autarquias e das Misericórdias, que constituíam as Comissões Integradoras dos Serviços de Saúde Locais (CISSL).</a:t>
            </a:r>
          </a:p>
          <a:p>
            <a:r>
              <a:rPr lang="pt-PT" dirty="0"/>
              <a:t>O Serviço Nacional de Saúde foi criado pela Lei nº 56/79, de 15 de setembro, no âmbito do Ministério dos Assuntos Sociais, pelo qual o Estado assegura o direito à proteção da saúde, nos termos da Constituição, aprovada em 2 de abril de 1976, universal, geral e tendencialmente gratuito.</a:t>
            </a:r>
          </a:p>
          <a:p>
            <a:endParaRPr lang="pt-PT" dirty="0"/>
          </a:p>
        </p:txBody>
      </p:sp>
      <p:sp>
        <p:nvSpPr>
          <p:cNvPr id="4" name="Marcador de Posição do Número do Diapositivo 3"/>
          <p:cNvSpPr>
            <a:spLocks noGrp="1"/>
          </p:cNvSpPr>
          <p:nvPr>
            <p:ph type="sldNum" sz="quarter" idx="5"/>
          </p:nvPr>
        </p:nvSpPr>
        <p:spPr/>
        <p:txBody>
          <a:bodyPr/>
          <a:lstStyle/>
          <a:p>
            <a:fld id="{A4C1982F-521D-1A4D-BC8A-60AAFDA71BA7}" type="slidenum">
              <a:rPr lang="pt-PT" smtClean="0"/>
              <a:t>18</a:t>
            </a:fld>
            <a:endParaRPr lang="pt-PT"/>
          </a:p>
        </p:txBody>
      </p:sp>
    </p:spTree>
    <p:extLst>
      <p:ext uri="{BB962C8B-B14F-4D97-AF65-F5344CB8AC3E}">
        <p14:creationId xmlns:p14="http://schemas.microsoft.com/office/powerpoint/2010/main" val="198629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C0517C94-3B1E-4991-BED3-41F8B0158A00}" type="datetime1">
              <a:rPr lang="en-US" smtClean="0"/>
              <a:t>4/18/26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BAE12-D270-459D-897B-6833652BB167}"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808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C0517C94-3B1E-4991-BED3-41F8B0158A00}" type="datetime1">
              <a:rPr lang="en-US" smtClean="0"/>
              <a:t>4/18/26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BAE12-D270-459D-897B-6833652BB167}" type="slidenum">
              <a:rPr lang="en-US" smtClean="0"/>
              <a:pPr/>
              <a:t>‹nº›</a:t>
            </a:fld>
            <a:endParaRPr lang="en-US" dirty="0"/>
          </a:p>
        </p:txBody>
      </p:sp>
    </p:spTree>
    <p:extLst>
      <p:ext uri="{BB962C8B-B14F-4D97-AF65-F5344CB8AC3E}">
        <p14:creationId xmlns:p14="http://schemas.microsoft.com/office/powerpoint/2010/main" val="37323171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C0517C94-3B1E-4991-BED3-41F8B0158A00}" type="datetime1">
              <a:rPr lang="en-US" smtClean="0"/>
              <a:t>4/18/26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BAE12-D270-459D-897B-6833652BB167}" type="slidenum">
              <a:rPr lang="en-US" smtClean="0"/>
              <a:pPr/>
              <a:t>‹nº›</a:t>
            </a:fld>
            <a:endParaRPr lang="en-US" dirty="0"/>
          </a:p>
        </p:txBody>
      </p:sp>
    </p:spTree>
    <p:extLst>
      <p:ext uri="{BB962C8B-B14F-4D97-AF65-F5344CB8AC3E}">
        <p14:creationId xmlns:p14="http://schemas.microsoft.com/office/powerpoint/2010/main" val="326441596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C0517C94-3B1E-4991-BED3-41F8B0158A00}" type="datetime1">
              <a:rPr lang="en-US" smtClean="0"/>
              <a:t>4/18/26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BAE12-D270-459D-897B-6833652BB167}" type="slidenum">
              <a:rPr lang="en-US" smtClean="0"/>
              <a:pPr/>
              <a:t>‹nº›</a:t>
            </a:fld>
            <a:endParaRPr lang="en-US" dirty="0"/>
          </a:p>
        </p:txBody>
      </p:sp>
    </p:spTree>
    <p:extLst>
      <p:ext uri="{BB962C8B-B14F-4D97-AF65-F5344CB8AC3E}">
        <p14:creationId xmlns:p14="http://schemas.microsoft.com/office/powerpoint/2010/main" val="344117776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C0517C94-3B1E-4991-BED3-41F8B0158A00}" type="datetime1">
              <a:rPr lang="en-US" smtClean="0"/>
              <a:t>4/18/26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BAE12-D270-459D-897B-6833652BB167}"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28978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C0517C94-3B1E-4991-BED3-41F8B0158A00}" type="datetime1">
              <a:rPr lang="en-US" smtClean="0"/>
              <a:t>4/18/26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3BAE12-D270-459D-897B-6833652BB167}" type="slidenum">
              <a:rPr lang="en-US" smtClean="0"/>
              <a:pPr/>
              <a:t>‹nº›</a:t>
            </a:fld>
            <a:endParaRPr lang="en-US" dirty="0"/>
          </a:p>
        </p:txBody>
      </p:sp>
    </p:spTree>
    <p:extLst>
      <p:ext uri="{BB962C8B-B14F-4D97-AF65-F5344CB8AC3E}">
        <p14:creationId xmlns:p14="http://schemas.microsoft.com/office/powerpoint/2010/main" val="132904952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1097280" y="2582334"/>
            <a:ext cx="4937760" cy="337820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6217920" y="2582334"/>
            <a:ext cx="4937760" cy="337820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C0517C94-3B1E-4991-BED3-41F8B0158A00}" type="datetime1">
              <a:rPr lang="en-US" smtClean="0"/>
              <a:t>4/18/26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3BAE12-D270-459D-897B-6833652BB167}" type="slidenum">
              <a:rPr lang="en-US" smtClean="0"/>
              <a:pPr/>
              <a:t>‹nº›</a:t>
            </a:fld>
            <a:endParaRPr lang="en-US" dirty="0"/>
          </a:p>
        </p:txBody>
      </p:sp>
    </p:spTree>
    <p:extLst>
      <p:ext uri="{BB962C8B-B14F-4D97-AF65-F5344CB8AC3E}">
        <p14:creationId xmlns:p14="http://schemas.microsoft.com/office/powerpoint/2010/main" val="16222619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C0517C94-3B1E-4991-BED3-41F8B0158A00}" type="datetime1">
              <a:rPr lang="en-US" smtClean="0"/>
              <a:t>4/18/26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3BAE12-D270-459D-897B-6833652BB167}" type="slidenum">
              <a:rPr lang="en-US" smtClean="0"/>
              <a:pPr/>
              <a:t>‹nº›</a:t>
            </a:fld>
            <a:endParaRPr lang="en-US" dirty="0"/>
          </a:p>
        </p:txBody>
      </p:sp>
    </p:spTree>
    <p:extLst>
      <p:ext uri="{BB962C8B-B14F-4D97-AF65-F5344CB8AC3E}">
        <p14:creationId xmlns:p14="http://schemas.microsoft.com/office/powerpoint/2010/main" val="41214472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0517C94-3B1E-4991-BED3-41F8B0158A00}" type="datetime1">
              <a:rPr lang="en-US" smtClean="0"/>
              <a:t>4/18/26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73BAE12-D270-459D-897B-6833652BB167}" type="slidenum">
              <a:rPr lang="en-US" smtClean="0"/>
              <a:pPr/>
              <a:t>‹nº›</a:t>
            </a:fld>
            <a:endParaRPr lang="en-US" dirty="0"/>
          </a:p>
        </p:txBody>
      </p:sp>
    </p:spTree>
    <p:extLst>
      <p:ext uri="{BB962C8B-B14F-4D97-AF65-F5344CB8AC3E}">
        <p14:creationId xmlns:p14="http://schemas.microsoft.com/office/powerpoint/2010/main" val="105291769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PT"/>
              <a:t>Clique para editar o estilo de título do Modelo Global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0517C94-3B1E-4991-BED3-41F8B0158A00}" type="datetime1">
              <a:rPr lang="en-US" smtClean="0"/>
              <a:t>4/18/26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3BAE12-D270-459D-897B-6833652BB167}" type="slidenum">
              <a:rPr lang="en-US" smtClean="0"/>
              <a:pPr/>
              <a:t>‹nº›</a:t>
            </a:fld>
            <a:endParaRPr lang="en-US" dirty="0"/>
          </a:p>
        </p:txBody>
      </p:sp>
    </p:spTree>
    <p:extLst>
      <p:ext uri="{BB962C8B-B14F-4D97-AF65-F5344CB8AC3E}">
        <p14:creationId xmlns:p14="http://schemas.microsoft.com/office/powerpoint/2010/main" val="3373333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C0517C94-3B1E-4991-BED3-41F8B0158A00}" type="datetime1">
              <a:rPr lang="en-US" smtClean="0"/>
              <a:t>4/18/26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3BAE12-D270-459D-897B-6833652BB167}" type="slidenum">
              <a:rPr lang="en-US" smtClean="0"/>
              <a:pPr/>
              <a:t>‹nº›</a:t>
            </a:fld>
            <a:endParaRPr lang="en-US" dirty="0"/>
          </a:p>
        </p:txBody>
      </p:sp>
    </p:spTree>
    <p:extLst>
      <p:ext uri="{BB962C8B-B14F-4D97-AF65-F5344CB8AC3E}">
        <p14:creationId xmlns:p14="http://schemas.microsoft.com/office/powerpoint/2010/main" val="190229095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0517C94-3B1E-4991-BED3-41F8B0158A00}" type="datetime1">
              <a:rPr lang="en-US" smtClean="0"/>
              <a:t>4/18/26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73BAE12-D270-459D-897B-6833652BB167}"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4076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05B60-A713-9251-39DB-8C2AD9F0B914}"/>
              </a:ext>
            </a:extLst>
          </p:cNvPr>
          <p:cNvSpPr>
            <a:spLocks noGrp="1"/>
          </p:cNvSpPr>
          <p:nvPr>
            <p:ph type="title"/>
          </p:nvPr>
        </p:nvSpPr>
        <p:spPr>
          <a:xfrm>
            <a:off x="3147059" y="5797194"/>
            <a:ext cx="8691372" cy="822960"/>
          </a:xfrm>
        </p:spPr>
        <p:txBody>
          <a:bodyPr/>
          <a:lstStyle/>
          <a:p>
            <a:r>
              <a:rPr lang="pt-PT" sz="4800" b="1" dirty="0"/>
              <a:t>Democracia e Movimento Sindical - O Papel da Luta Estudantil</a:t>
            </a:r>
            <a:endParaRPr lang="pt-PT" sz="4800" dirty="0"/>
          </a:p>
        </p:txBody>
      </p:sp>
      <p:pic>
        <p:nvPicPr>
          <p:cNvPr id="5" name="Picture 2" descr="\Banner do III Encontro Nacional de Médicos Internos">
            <a:extLst>
              <a:ext uri="{FF2B5EF4-FFF2-40B4-BE49-F238E27FC236}">
                <a16:creationId xmlns:a16="http://schemas.microsoft.com/office/drawing/2014/main" id="{87A569BF-C4BE-B75A-FC31-DF17AA335100}"/>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1608" r="43161" b="21925"/>
          <a:stretch>
            <a:fillRect/>
          </a:stretch>
        </p:blipFill>
        <p:spPr bwMode="auto">
          <a:xfrm>
            <a:off x="1377696" y="0"/>
            <a:ext cx="9339072" cy="4901184"/>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DC4938A7-82DC-969D-991E-29D703F24DE0}"/>
              </a:ext>
            </a:extLst>
          </p:cNvPr>
          <p:cNvSpPr/>
          <p:nvPr/>
        </p:nvSpPr>
        <p:spPr>
          <a:xfrm>
            <a:off x="0" y="4901184"/>
            <a:ext cx="12192000" cy="109728"/>
          </a:xfrm>
          <a:prstGeom prst="rect">
            <a:avLst/>
          </a:prstGeom>
          <a:solidFill>
            <a:srgbClr val="0A3F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 name="Imagem 8">
            <a:extLst>
              <a:ext uri="{FF2B5EF4-FFF2-40B4-BE49-F238E27FC236}">
                <a16:creationId xmlns:a16="http://schemas.microsoft.com/office/drawing/2014/main" id="{D682525F-4E5F-2570-3AA3-6A74615A31D2}"/>
              </a:ext>
            </a:extLst>
          </p:cNvPr>
          <p:cNvPicPr>
            <a:picLocks noChangeAspect="1"/>
          </p:cNvPicPr>
          <p:nvPr/>
        </p:nvPicPr>
        <p:blipFill>
          <a:blip r:embed="rId3"/>
          <a:stretch>
            <a:fillRect/>
          </a:stretch>
        </p:blipFill>
        <p:spPr>
          <a:xfrm>
            <a:off x="438913" y="5584444"/>
            <a:ext cx="2340863" cy="624230"/>
          </a:xfrm>
          <a:prstGeom prst="rect">
            <a:avLst/>
          </a:prstGeom>
        </p:spPr>
      </p:pic>
    </p:spTree>
    <p:extLst>
      <p:ext uri="{BB962C8B-B14F-4D97-AF65-F5344CB8AC3E}">
        <p14:creationId xmlns:p14="http://schemas.microsoft.com/office/powerpoint/2010/main" val="1787660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F76417-8409-7D10-6032-1EBADEC405F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9B65FF5-E4B8-439E-BB5B-4A414D1EE89E}"/>
              </a:ext>
            </a:extLst>
          </p:cNvPr>
          <p:cNvSpPr>
            <a:spLocks noGrp="1"/>
          </p:cNvSpPr>
          <p:nvPr>
            <p:ph type="title"/>
          </p:nvPr>
        </p:nvSpPr>
        <p:spPr>
          <a:xfrm>
            <a:off x="5457010" y="835913"/>
            <a:ext cx="6368142" cy="1450757"/>
          </a:xfrm>
        </p:spPr>
        <p:txBody>
          <a:bodyPr>
            <a:normAutofit/>
          </a:bodyPr>
          <a:lstStyle/>
          <a:p>
            <a:r>
              <a:rPr lang="pt-PT" sz="3100" b="1" dirty="0"/>
              <a:t>Imagem 4</a:t>
            </a:r>
            <a:r>
              <a:rPr lang="pt-PT" sz="3100" dirty="0"/>
              <a:t>: Bisturi n.º 7, janeiro de 1972</a:t>
            </a:r>
            <a:br>
              <a:rPr lang="pt-PT" sz="3400" dirty="0"/>
            </a:br>
            <a:endParaRPr lang="pt-PT" sz="3400" dirty="0"/>
          </a:p>
        </p:txBody>
      </p:sp>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Marcador de Posição de Conteúdo 2">
            <a:extLst>
              <a:ext uri="{FF2B5EF4-FFF2-40B4-BE49-F238E27FC236}">
                <a16:creationId xmlns:a16="http://schemas.microsoft.com/office/drawing/2014/main" id="{4A5EB5A7-6380-7C00-1258-0522403F3B96}"/>
              </a:ext>
            </a:extLst>
          </p:cNvPr>
          <p:cNvSpPr>
            <a:spLocks noGrp="1"/>
          </p:cNvSpPr>
          <p:nvPr>
            <p:ph idx="1"/>
          </p:nvPr>
        </p:nvSpPr>
        <p:spPr>
          <a:xfrm>
            <a:off x="6096000" y="2736241"/>
            <a:ext cx="4901412" cy="3670180"/>
          </a:xfrm>
        </p:spPr>
        <p:txBody>
          <a:bodyPr>
            <a:normAutofit/>
          </a:bodyPr>
          <a:lstStyle/>
          <a:p>
            <a:pPr algn="just"/>
            <a:r>
              <a:rPr lang="pt-PT" b="1" dirty="0"/>
              <a:t>Fonte</a:t>
            </a:r>
            <a:r>
              <a:rPr lang="pt-PT" dirty="0"/>
              <a:t>: Arquivo particular de António Dias, “Carreiras médicas Direito à Saúde”, Bisturi especial n.º7.</a:t>
            </a:r>
          </a:p>
          <a:p>
            <a:pPr algn="just"/>
            <a:endParaRPr lang="pt-PT" dirty="0"/>
          </a:p>
        </p:txBody>
      </p:sp>
      <p:pic>
        <p:nvPicPr>
          <p:cNvPr id="5" name="Imagem 4" descr="page12image2611418400">
            <a:extLst>
              <a:ext uri="{FF2B5EF4-FFF2-40B4-BE49-F238E27FC236}">
                <a16:creationId xmlns:a16="http://schemas.microsoft.com/office/drawing/2014/main" id="{095095CA-9561-5B8F-B9E0-7F5DFFA39F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5181601" cy="7341810"/>
          </a:xfrm>
          <a:prstGeom prst="rect">
            <a:avLst/>
          </a:prstGeom>
          <a:noFill/>
          <a:ln>
            <a:noFill/>
          </a:ln>
        </p:spPr>
      </p:pic>
      <p:sp>
        <p:nvSpPr>
          <p:cNvPr id="12" name="Retângulo 11">
            <a:extLst>
              <a:ext uri="{FF2B5EF4-FFF2-40B4-BE49-F238E27FC236}">
                <a16:creationId xmlns:a16="http://schemas.microsoft.com/office/drawing/2014/main" id="{C9D6CCA7-33AC-53C3-74B1-0FADD8E3A19D}"/>
              </a:ext>
            </a:extLst>
          </p:cNvPr>
          <p:cNvSpPr/>
          <p:nvPr/>
        </p:nvSpPr>
        <p:spPr>
          <a:xfrm>
            <a:off x="5139027" y="1"/>
            <a:ext cx="48540" cy="6857999"/>
          </a:xfrm>
          <a:prstGeom prst="rect">
            <a:avLst/>
          </a:prstGeom>
          <a:solidFill>
            <a:srgbClr val="0A3F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Imagem 13">
            <a:extLst>
              <a:ext uri="{FF2B5EF4-FFF2-40B4-BE49-F238E27FC236}">
                <a16:creationId xmlns:a16="http://schemas.microsoft.com/office/drawing/2014/main" id="{CE4659B7-3EBE-DDB3-CD67-BA6D654D6D18}"/>
              </a:ext>
            </a:extLst>
          </p:cNvPr>
          <p:cNvPicPr>
            <a:picLocks noChangeAspect="1"/>
          </p:cNvPicPr>
          <p:nvPr/>
        </p:nvPicPr>
        <p:blipFill>
          <a:blip r:embed="rId3"/>
          <a:stretch>
            <a:fillRect/>
          </a:stretch>
        </p:blipFill>
        <p:spPr>
          <a:xfrm>
            <a:off x="9521953" y="5990368"/>
            <a:ext cx="2340863" cy="624230"/>
          </a:xfrm>
          <a:prstGeom prst="rect">
            <a:avLst/>
          </a:prstGeom>
        </p:spPr>
      </p:pic>
    </p:spTree>
    <p:extLst>
      <p:ext uri="{BB962C8B-B14F-4D97-AF65-F5344CB8AC3E}">
        <p14:creationId xmlns:p14="http://schemas.microsoft.com/office/powerpoint/2010/main" val="110971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6F0F4F-C334-414E-AAAE-1FEF6B7BD2CC}"/>
              </a:ext>
            </a:extLst>
          </p:cNvPr>
          <p:cNvSpPr>
            <a:spLocks noGrp="1"/>
          </p:cNvSpPr>
          <p:nvPr>
            <p:ph type="title"/>
          </p:nvPr>
        </p:nvSpPr>
        <p:spPr/>
        <p:txBody>
          <a:bodyPr/>
          <a:lstStyle/>
          <a:p>
            <a:r>
              <a:rPr lang="pt-PT" b="1" dirty="0"/>
              <a:t>não basta haver liberdade sindical, se não houver sindicalização</a:t>
            </a:r>
            <a:endParaRPr lang="pt-PT" dirty="0"/>
          </a:p>
        </p:txBody>
      </p:sp>
      <p:sp>
        <p:nvSpPr>
          <p:cNvPr id="3" name="Marcador de Posição de Conteúdo 2">
            <a:extLst>
              <a:ext uri="{FF2B5EF4-FFF2-40B4-BE49-F238E27FC236}">
                <a16:creationId xmlns:a16="http://schemas.microsoft.com/office/drawing/2014/main" id="{9863A36F-E7C2-DB41-8717-39D51813F672}"/>
              </a:ext>
            </a:extLst>
          </p:cNvPr>
          <p:cNvSpPr>
            <a:spLocks noGrp="1"/>
          </p:cNvSpPr>
          <p:nvPr>
            <p:ph idx="1"/>
          </p:nvPr>
        </p:nvSpPr>
        <p:spPr/>
        <p:txBody>
          <a:bodyPr>
            <a:normAutofit fontScale="25000" lnSpcReduction="20000"/>
          </a:bodyPr>
          <a:lstStyle/>
          <a:p>
            <a:pPr marL="0" indent="0">
              <a:buNone/>
            </a:pPr>
            <a:r>
              <a:rPr lang="pt-PT" dirty="0"/>
              <a:t>	</a:t>
            </a:r>
          </a:p>
          <a:p>
            <a:pPr marL="0" indent="0">
              <a:buNone/>
            </a:pPr>
            <a:endParaRPr lang="pt-PT" dirty="0"/>
          </a:p>
          <a:p>
            <a:pPr lvl="1">
              <a:buFont typeface="Courier New" panose="02070309020205020404" pitchFamily="49" charset="0"/>
              <a:buChar char="o"/>
            </a:pPr>
            <a:r>
              <a:rPr lang="pt-PT" sz="7400" dirty="0"/>
              <a:t>O Sindicatos dos Médicos da Zona Centro e da Zona Sul criados em 1979</a:t>
            </a:r>
          </a:p>
          <a:p>
            <a:pPr marL="201168" lvl="1" indent="0">
              <a:buNone/>
            </a:pPr>
            <a:endParaRPr lang="pt-PT" sz="7400" dirty="0"/>
          </a:p>
          <a:p>
            <a:pPr lvl="1">
              <a:buFont typeface="Courier New" panose="02070309020205020404" pitchFamily="49" charset="0"/>
              <a:buChar char="o"/>
            </a:pPr>
            <a:r>
              <a:rPr lang="pt-PT" sz="7400" dirty="0"/>
              <a:t>as primeiras Jornadas Sindicais Médicas do Norte janeiro de 1982 e a criação do SMN através da sua Assembleia Constituinte é de 26 e 27 de Maio de 1982</a:t>
            </a:r>
          </a:p>
          <a:p>
            <a:pPr marL="201168" lvl="1" indent="0">
              <a:buNone/>
            </a:pPr>
            <a:endParaRPr lang="pt-PT" sz="7400" dirty="0"/>
          </a:p>
          <a:p>
            <a:pPr lvl="1">
              <a:buFont typeface="Courier New" panose="02070309020205020404" pitchFamily="49" charset="0"/>
              <a:buChar char="o"/>
            </a:pPr>
            <a:r>
              <a:rPr lang="pt-PT" sz="7400" dirty="0"/>
              <a:t> a importância de hoje desenvolver a adesão ao sindicalismo e ativismo sindical como meio essencial à defesa dos trabalhadores médicos</a:t>
            </a:r>
          </a:p>
          <a:p>
            <a:pPr marL="201168" lvl="1" indent="0">
              <a:buNone/>
            </a:pPr>
            <a:endParaRPr lang="pt-PT" sz="7400" b="1" dirty="0"/>
          </a:p>
          <a:p>
            <a:pPr lvl="1">
              <a:buFont typeface="Courier New" panose="02070309020205020404" pitchFamily="49" charset="0"/>
              <a:buChar char="o"/>
            </a:pPr>
            <a:r>
              <a:rPr lang="pt-PT" sz="7400" b="1" dirty="0"/>
              <a:t>não basta haver liberdade sindical, se não houver sindicalização e intervenção sindical é quase como se não existisse</a:t>
            </a:r>
            <a:endParaRPr lang="pt-PT" sz="7400" dirty="0"/>
          </a:p>
          <a:p>
            <a:r>
              <a:rPr lang="pt-PT" dirty="0"/>
              <a:t> </a:t>
            </a:r>
          </a:p>
          <a:p>
            <a:r>
              <a:rPr lang="pt-PT" dirty="0"/>
              <a:t> </a:t>
            </a:r>
          </a:p>
          <a:p>
            <a:endParaRPr lang="pt-PT" dirty="0"/>
          </a:p>
        </p:txBody>
      </p:sp>
    </p:spTree>
    <p:extLst>
      <p:ext uri="{BB962C8B-B14F-4D97-AF65-F5344CB8AC3E}">
        <p14:creationId xmlns:p14="http://schemas.microsoft.com/office/powerpoint/2010/main" val="1976751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8E2721-0345-DB91-2E4D-2FF8FA7DA5D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3A795CF-6614-0BCE-D23C-199880758C8B}"/>
              </a:ext>
            </a:extLst>
          </p:cNvPr>
          <p:cNvSpPr>
            <a:spLocks noGrp="1"/>
          </p:cNvSpPr>
          <p:nvPr>
            <p:ph type="title"/>
          </p:nvPr>
        </p:nvSpPr>
        <p:spPr>
          <a:xfrm>
            <a:off x="6637511" y="952419"/>
            <a:ext cx="4988169" cy="1450757"/>
          </a:xfrm>
        </p:spPr>
        <p:txBody>
          <a:bodyPr>
            <a:noAutofit/>
          </a:bodyPr>
          <a:lstStyle/>
          <a:p>
            <a:r>
              <a:rPr lang="pt-PT" sz="3200" b="1" dirty="0"/>
              <a:t>Imagem 5: </a:t>
            </a:r>
            <a:r>
              <a:rPr lang="pt-PT" sz="3200" dirty="0"/>
              <a:t>Comunicado “A Hora mais sombria é a que precede a aurora”</a:t>
            </a:r>
            <a:br>
              <a:rPr lang="pt-PT" sz="3200" dirty="0"/>
            </a:br>
            <a:endParaRPr lang="pt-PT" sz="3200" dirty="0"/>
          </a:p>
        </p:txBody>
      </p:sp>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Marcador de Posição de Conteúdo 2">
            <a:extLst>
              <a:ext uri="{FF2B5EF4-FFF2-40B4-BE49-F238E27FC236}">
                <a16:creationId xmlns:a16="http://schemas.microsoft.com/office/drawing/2014/main" id="{F7723A31-3211-75BA-464A-B1935285E2A2}"/>
              </a:ext>
            </a:extLst>
          </p:cNvPr>
          <p:cNvSpPr>
            <a:spLocks noGrp="1"/>
          </p:cNvSpPr>
          <p:nvPr>
            <p:ph idx="1"/>
          </p:nvPr>
        </p:nvSpPr>
        <p:spPr>
          <a:xfrm>
            <a:off x="6561572" y="2720648"/>
            <a:ext cx="4988170" cy="3670180"/>
          </a:xfrm>
        </p:spPr>
        <p:txBody>
          <a:bodyPr>
            <a:normAutofit/>
          </a:bodyPr>
          <a:lstStyle/>
          <a:p>
            <a:r>
              <a:rPr lang="pt-PT" b="1" dirty="0"/>
              <a:t>Fonte: </a:t>
            </a:r>
            <a:r>
              <a:rPr lang="pt-PT" dirty="0"/>
              <a:t>Arquivo particular de </a:t>
            </a:r>
            <a:r>
              <a:rPr lang="pt-PT" dirty="0" err="1"/>
              <a:t>António</a:t>
            </a:r>
            <a:r>
              <a:rPr lang="pt-PT" dirty="0"/>
              <a:t> Dias. </a:t>
            </a:r>
            <a:r>
              <a:rPr lang="pt-PT" i="1" dirty="0"/>
              <a:t>A Horas mais sombria é a que precede a aurora. </a:t>
            </a:r>
            <a:r>
              <a:rPr lang="pt-PT" dirty="0"/>
              <a:t>Porto, 10.1972 [dactilografado]. </a:t>
            </a:r>
          </a:p>
          <a:p>
            <a:endParaRPr lang="pt-PT" dirty="0"/>
          </a:p>
        </p:txBody>
      </p:sp>
      <p:pic>
        <p:nvPicPr>
          <p:cNvPr id="4" name="Imagem 3" descr="page219image2630836384">
            <a:extLst>
              <a:ext uri="{FF2B5EF4-FFF2-40B4-BE49-F238E27FC236}">
                <a16:creationId xmlns:a16="http://schemas.microsoft.com/office/drawing/2014/main" id="{F4298640-A07B-6904-9DFF-4DEE02C7AC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973654" cy="6857996"/>
          </a:xfrm>
          <a:prstGeom prst="rect">
            <a:avLst/>
          </a:prstGeom>
          <a:noFill/>
          <a:ln>
            <a:noFill/>
          </a:ln>
        </p:spPr>
      </p:pic>
      <p:sp>
        <p:nvSpPr>
          <p:cNvPr id="15" name="Retângulo 14">
            <a:extLst>
              <a:ext uri="{FF2B5EF4-FFF2-40B4-BE49-F238E27FC236}">
                <a16:creationId xmlns:a16="http://schemas.microsoft.com/office/drawing/2014/main" id="{EFBA9162-D663-003D-B3E7-ECAD12EE6996}"/>
              </a:ext>
            </a:extLst>
          </p:cNvPr>
          <p:cNvSpPr/>
          <p:nvPr/>
        </p:nvSpPr>
        <p:spPr>
          <a:xfrm>
            <a:off x="5970832" y="1"/>
            <a:ext cx="48540" cy="6857999"/>
          </a:xfrm>
          <a:prstGeom prst="rect">
            <a:avLst/>
          </a:prstGeom>
          <a:solidFill>
            <a:srgbClr val="0A3F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6" name="Imagem 15">
            <a:extLst>
              <a:ext uri="{FF2B5EF4-FFF2-40B4-BE49-F238E27FC236}">
                <a16:creationId xmlns:a16="http://schemas.microsoft.com/office/drawing/2014/main" id="{0AEE9F66-A1EA-655E-6905-7659AA542624}"/>
              </a:ext>
            </a:extLst>
          </p:cNvPr>
          <p:cNvPicPr>
            <a:picLocks noChangeAspect="1"/>
          </p:cNvPicPr>
          <p:nvPr/>
        </p:nvPicPr>
        <p:blipFill>
          <a:blip r:embed="rId3"/>
          <a:stretch>
            <a:fillRect/>
          </a:stretch>
        </p:blipFill>
        <p:spPr>
          <a:xfrm>
            <a:off x="9521953" y="5990368"/>
            <a:ext cx="2340863" cy="624230"/>
          </a:xfrm>
          <a:prstGeom prst="rect">
            <a:avLst/>
          </a:prstGeom>
        </p:spPr>
      </p:pic>
    </p:spTree>
    <p:extLst>
      <p:ext uri="{BB962C8B-B14F-4D97-AF65-F5344CB8AC3E}">
        <p14:creationId xmlns:p14="http://schemas.microsoft.com/office/powerpoint/2010/main" val="3319150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1AF4EF-86DE-DC6A-506E-92BDAF6068F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6165028-8D0A-B116-533A-85BB46E0C8A9}"/>
              </a:ext>
            </a:extLst>
          </p:cNvPr>
          <p:cNvSpPr>
            <a:spLocks noGrp="1"/>
          </p:cNvSpPr>
          <p:nvPr>
            <p:ph type="title"/>
          </p:nvPr>
        </p:nvSpPr>
        <p:spPr>
          <a:xfrm>
            <a:off x="115926" y="-55796"/>
            <a:ext cx="12332105" cy="1450757"/>
          </a:xfrm>
        </p:spPr>
        <p:txBody>
          <a:bodyPr>
            <a:normAutofit/>
          </a:bodyPr>
          <a:lstStyle/>
          <a:p>
            <a:r>
              <a:rPr lang="pt-PT" sz="2800" b="1" dirty="0"/>
              <a:t>Imagem 6: </a:t>
            </a:r>
            <a:r>
              <a:rPr lang="pt-PT" sz="2800" dirty="0"/>
              <a:t>Tarjetas relativas ao assassinato de Ribeiro Santos e </a:t>
            </a:r>
            <a:r>
              <a:rPr lang="pt-PT" sz="2800" dirty="0" err="1"/>
              <a:t>manifestação</a:t>
            </a:r>
            <a:r>
              <a:rPr lang="pt-PT" sz="2800" dirty="0"/>
              <a:t> no Porto. </a:t>
            </a:r>
            <a:br>
              <a:rPr lang="pt-PT" sz="3200" dirty="0"/>
            </a:br>
            <a:endParaRPr lang="pt-PT" sz="3200" dirty="0"/>
          </a:p>
        </p:txBody>
      </p:sp>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Marcador de Posição de Conteúdo 2">
            <a:extLst>
              <a:ext uri="{FF2B5EF4-FFF2-40B4-BE49-F238E27FC236}">
                <a16:creationId xmlns:a16="http://schemas.microsoft.com/office/drawing/2014/main" id="{A05E7320-633C-D1DD-0B85-0220FBBFC2A0}"/>
              </a:ext>
            </a:extLst>
          </p:cNvPr>
          <p:cNvSpPr>
            <a:spLocks noGrp="1"/>
          </p:cNvSpPr>
          <p:nvPr>
            <p:ph idx="1"/>
          </p:nvPr>
        </p:nvSpPr>
        <p:spPr>
          <a:xfrm>
            <a:off x="512501" y="2795057"/>
            <a:ext cx="2878016" cy="3670180"/>
          </a:xfrm>
        </p:spPr>
        <p:txBody>
          <a:bodyPr>
            <a:normAutofit/>
          </a:bodyPr>
          <a:lstStyle/>
          <a:p>
            <a:r>
              <a:rPr lang="pt-PT" b="1" dirty="0"/>
              <a:t>Fonte: </a:t>
            </a:r>
            <a:r>
              <a:rPr lang="pt-PT" dirty="0"/>
              <a:t>Arquivo particular de </a:t>
            </a:r>
            <a:r>
              <a:rPr lang="pt-PT" dirty="0" err="1"/>
              <a:t>António</a:t>
            </a:r>
            <a:r>
              <a:rPr lang="pt-PT" dirty="0"/>
              <a:t> Dias. </a:t>
            </a:r>
          </a:p>
          <a:p>
            <a:endParaRPr lang="pt-PT" dirty="0"/>
          </a:p>
        </p:txBody>
      </p:sp>
      <p:pic>
        <p:nvPicPr>
          <p:cNvPr id="5" name="Imagem 4" descr="page220image2704767840">
            <a:extLst>
              <a:ext uri="{FF2B5EF4-FFF2-40B4-BE49-F238E27FC236}">
                <a16:creationId xmlns:a16="http://schemas.microsoft.com/office/drawing/2014/main" id="{9F0FD0CB-7E48-7B6B-DD68-B492A4D1E2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3402" y="1467737"/>
            <a:ext cx="3761394" cy="5279791"/>
          </a:xfrm>
          <a:prstGeom prst="rect">
            <a:avLst/>
          </a:prstGeom>
          <a:noFill/>
          <a:ln>
            <a:noFill/>
          </a:ln>
        </p:spPr>
      </p:pic>
      <p:pic>
        <p:nvPicPr>
          <p:cNvPr id="6" name="Imagem 5" descr="page220image2704768048">
            <a:extLst>
              <a:ext uri="{FF2B5EF4-FFF2-40B4-BE49-F238E27FC236}">
                <a16:creationId xmlns:a16="http://schemas.microsoft.com/office/drawing/2014/main" id="{5493F8A7-3A27-4E60-46B5-137EA77E90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2016" y="1467737"/>
            <a:ext cx="3734223" cy="5338192"/>
          </a:xfrm>
          <a:prstGeom prst="rect">
            <a:avLst/>
          </a:prstGeom>
          <a:noFill/>
          <a:ln>
            <a:noFill/>
          </a:ln>
        </p:spPr>
      </p:pic>
      <p:sp>
        <p:nvSpPr>
          <p:cNvPr id="7" name="Retângulo 6">
            <a:extLst>
              <a:ext uri="{FF2B5EF4-FFF2-40B4-BE49-F238E27FC236}">
                <a16:creationId xmlns:a16="http://schemas.microsoft.com/office/drawing/2014/main" id="{F0835158-56C1-44A7-13AB-CA699857C701}"/>
              </a:ext>
            </a:extLst>
          </p:cNvPr>
          <p:cNvSpPr/>
          <p:nvPr/>
        </p:nvSpPr>
        <p:spPr>
          <a:xfrm>
            <a:off x="0" y="1250596"/>
            <a:ext cx="12192000" cy="109728"/>
          </a:xfrm>
          <a:prstGeom prst="rect">
            <a:avLst/>
          </a:prstGeom>
          <a:solidFill>
            <a:srgbClr val="0A3F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Imagem 7">
            <a:extLst>
              <a:ext uri="{FF2B5EF4-FFF2-40B4-BE49-F238E27FC236}">
                <a16:creationId xmlns:a16="http://schemas.microsoft.com/office/drawing/2014/main" id="{702EDE69-BE3E-8EEC-2E5C-78C406962571}"/>
              </a:ext>
            </a:extLst>
          </p:cNvPr>
          <p:cNvPicPr>
            <a:picLocks noChangeAspect="1"/>
          </p:cNvPicPr>
          <p:nvPr/>
        </p:nvPicPr>
        <p:blipFill>
          <a:blip r:embed="rId4"/>
          <a:stretch>
            <a:fillRect/>
          </a:stretch>
        </p:blipFill>
        <p:spPr>
          <a:xfrm>
            <a:off x="244860" y="6100191"/>
            <a:ext cx="2340863" cy="624230"/>
          </a:xfrm>
          <a:prstGeom prst="rect">
            <a:avLst/>
          </a:prstGeom>
        </p:spPr>
      </p:pic>
    </p:spTree>
    <p:extLst>
      <p:ext uri="{BB962C8B-B14F-4D97-AF65-F5344CB8AC3E}">
        <p14:creationId xmlns:p14="http://schemas.microsoft.com/office/powerpoint/2010/main" val="2397358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A6FC9-0B13-6141-8C4A-D08B9D98DD41}"/>
              </a:ext>
            </a:extLst>
          </p:cNvPr>
          <p:cNvSpPr>
            <a:spLocks noGrp="1"/>
          </p:cNvSpPr>
          <p:nvPr>
            <p:ph type="title"/>
          </p:nvPr>
        </p:nvSpPr>
        <p:spPr>
          <a:xfrm>
            <a:off x="1097280" y="718457"/>
            <a:ext cx="10058400" cy="1284514"/>
          </a:xfrm>
        </p:spPr>
        <p:txBody>
          <a:bodyPr>
            <a:normAutofit fontScale="90000"/>
          </a:bodyPr>
          <a:lstStyle/>
          <a:p>
            <a:br>
              <a:rPr lang="pt-PT" b="1" dirty="0"/>
            </a:br>
            <a:br>
              <a:rPr lang="pt-PT" b="1" dirty="0"/>
            </a:br>
            <a:br>
              <a:rPr lang="pt-PT" b="1" dirty="0"/>
            </a:br>
            <a:br>
              <a:rPr lang="pt-PT" b="1" dirty="0"/>
            </a:br>
            <a:br>
              <a:rPr lang="pt-PT" b="1" dirty="0"/>
            </a:br>
            <a:br>
              <a:rPr lang="pt-PT" dirty="0"/>
            </a:br>
            <a:br>
              <a:rPr lang="pt-PT" dirty="0"/>
            </a:br>
            <a:r>
              <a:rPr lang="pt-PT" b="1" dirty="0"/>
              <a:t>O Médico, a Medicina, o Povo e o SNS</a:t>
            </a:r>
            <a:br>
              <a:rPr lang="pt-PT" dirty="0"/>
            </a:br>
            <a:endParaRPr lang="pt-PT" dirty="0"/>
          </a:p>
        </p:txBody>
      </p:sp>
      <p:sp>
        <p:nvSpPr>
          <p:cNvPr id="3" name="Marcador de Posição de Conteúdo 2">
            <a:extLst>
              <a:ext uri="{FF2B5EF4-FFF2-40B4-BE49-F238E27FC236}">
                <a16:creationId xmlns:a16="http://schemas.microsoft.com/office/drawing/2014/main" id="{110CAF39-02B3-654D-ADCC-1C33EE33E4A3}"/>
              </a:ext>
            </a:extLst>
          </p:cNvPr>
          <p:cNvSpPr>
            <a:spLocks noGrp="1"/>
          </p:cNvSpPr>
          <p:nvPr>
            <p:ph idx="1"/>
          </p:nvPr>
        </p:nvSpPr>
        <p:spPr/>
        <p:txBody>
          <a:bodyPr>
            <a:normAutofit fontScale="25000" lnSpcReduction="20000"/>
          </a:bodyPr>
          <a:lstStyle/>
          <a:p>
            <a:pPr lvl="1"/>
            <a:endParaRPr lang="pt-PT" sz="6000" dirty="0"/>
          </a:p>
          <a:p>
            <a:pPr lvl="1"/>
            <a:r>
              <a:rPr lang="pt-PT" sz="8000" dirty="0"/>
              <a:t>havia outras AE nas diferentes Faculdades e nos Liceus, com atividade semilegal semelhante, com coordenação e ações comuns que se desenvolviam no coração da cidade do Porto</a:t>
            </a:r>
          </a:p>
          <a:p>
            <a:pPr lvl="1"/>
            <a:endParaRPr lang="pt-PT" sz="8000" dirty="0"/>
          </a:p>
          <a:p>
            <a:pPr lvl="1"/>
            <a:r>
              <a:rPr lang="pt-PT" sz="8000" dirty="0"/>
              <a:t>uma visão vanguardista do médico e da medicina surgiu com o Relatório das Carreiras Médicas, em 1961, ligada às condições de trabalho e de formação, ao coletivo médico como “classe”, à ausência e necessidade de uma carreira médica, e por outro lado, à realidade do país, à diversidade geográfica e às desigualdades sociais, de quem e como tinha ou não acesso à saúde</a:t>
            </a:r>
          </a:p>
          <a:p>
            <a:pPr lvl="1"/>
            <a:r>
              <a:rPr lang="pt-PT" sz="8000" dirty="0"/>
              <a:t>um ensino superior de acesso quase impossível para a generalidade dos jovens e um ensino desligado da realidade, levava a uma consciência social e política crescentes, à reivindicação da reforma democrática do ensino, pelos direitos de reunião e de associação, à luta contra a repressão, pela libertação dos presos políticos e à luta contra a guerra colonial</a:t>
            </a:r>
          </a:p>
          <a:p>
            <a:pPr lvl="1"/>
            <a:r>
              <a:rPr lang="pt-PT" sz="8000" dirty="0"/>
              <a:t>o convívio com outras associações e coletividades (UNICEPE, Cooperativa Árvore, TEP, entre muitas outras), com os trabalhadores e com o movimento democrático, contribuíam para a consciencialização sobre a pobreza e o atraso do país e a necessidade de derrube da ditadura</a:t>
            </a:r>
          </a:p>
          <a:p>
            <a:r>
              <a:rPr lang="pt-PT" sz="6200" dirty="0"/>
              <a:t> </a:t>
            </a:r>
          </a:p>
          <a:p>
            <a:endParaRPr lang="pt-PT" dirty="0"/>
          </a:p>
        </p:txBody>
      </p:sp>
    </p:spTree>
    <p:extLst>
      <p:ext uri="{BB962C8B-B14F-4D97-AF65-F5344CB8AC3E}">
        <p14:creationId xmlns:p14="http://schemas.microsoft.com/office/powerpoint/2010/main" val="3401842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0FA00E-665F-5742-DA6E-50E01C757B7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9B6EEB2-DB7D-7B68-110D-403BCDD4F261}"/>
              </a:ext>
            </a:extLst>
          </p:cNvPr>
          <p:cNvSpPr>
            <a:spLocks noGrp="1"/>
          </p:cNvSpPr>
          <p:nvPr>
            <p:ph type="title"/>
          </p:nvPr>
        </p:nvSpPr>
        <p:spPr>
          <a:xfrm>
            <a:off x="6095999" y="374079"/>
            <a:ext cx="5453743" cy="1450757"/>
          </a:xfrm>
        </p:spPr>
        <p:txBody>
          <a:bodyPr>
            <a:noAutofit/>
          </a:bodyPr>
          <a:lstStyle/>
          <a:p>
            <a:r>
              <a:rPr lang="pt-PT" sz="2400" b="1" dirty="0"/>
              <a:t>Imagem 7: </a:t>
            </a:r>
            <a:r>
              <a:rPr lang="pt-PT" sz="2400" dirty="0"/>
              <a:t>Aspeto da frente e </a:t>
            </a:r>
            <a:r>
              <a:rPr lang="pt-PT" sz="2400" dirty="0" err="1"/>
              <a:t>última</a:t>
            </a:r>
            <a:r>
              <a:rPr lang="pt-PT" sz="2400" dirty="0"/>
              <a:t> </a:t>
            </a:r>
            <a:r>
              <a:rPr lang="pt-PT" sz="2400" dirty="0" err="1"/>
              <a:t>página</a:t>
            </a:r>
            <a:r>
              <a:rPr lang="pt-PT" sz="2400" dirty="0"/>
              <a:t> de comunicado da </a:t>
            </a:r>
            <a:r>
              <a:rPr lang="pt-PT" sz="2400" dirty="0" err="1"/>
              <a:t>Associação</a:t>
            </a:r>
            <a:r>
              <a:rPr lang="pt-PT" sz="2400" dirty="0"/>
              <a:t> dos Liceus do Porto de 2 de abril de 1973 </a:t>
            </a:r>
          </a:p>
        </p:txBody>
      </p:sp>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Marcador de Posição de Conteúdo 2">
            <a:extLst>
              <a:ext uri="{FF2B5EF4-FFF2-40B4-BE49-F238E27FC236}">
                <a16:creationId xmlns:a16="http://schemas.microsoft.com/office/drawing/2014/main" id="{FFEC7B05-20B5-8555-EBCD-C96D55C13298}"/>
              </a:ext>
            </a:extLst>
          </p:cNvPr>
          <p:cNvSpPr>
            <a:spLocks noGrp="1"/>
          </p:cNvSpPr>
          <p:nvPr>
            <p:ph idx="1"/>
          </p:nvPr>
        </p:nvSpPr>
        <p:spPr>
          <a:xfrm>
            <a:off x="6290738" y="2781378"/>
            <a:ext cx="5296427" cy="3670180"/>
          </a:xfrm>
        </p:spPr>
        <p:txBody>
          <a:bodyPr>
            <a:normAutofit/>
          </a:bodyPr>
          <a:lstStyle/>
          <a:p>
            <a:r>
              <a:rPr lang="pt-PT" b="1" dirty="0"/>
              <a:t>Fonte: </a:t>
            </a:r>
            <a:r>
              <a:rPr lang="pt-PT" dirty="0"/>
              <a:t>Arquivo Particular de </a:t>
            </a:r>
            <a:r>
              <a:rPr lang="pt-PT" dirty="0" err="1"/>
              <a:t>António</a:t>
            </a:r>
            <a:r>
              <a:rPr lang="pt-PT" dirty="0"/>
              <a:t> Dias. </a:t>
            </a:r>
          </a:p>
          <a:p>
            <a:endParaRPr lang="pt-PT" dirty="0"/>
          </a:p>
        </p:txBody>
      </p:sp>
      <p:pic>
        <p:nvPicPr>
          <p:cNvPr id="5" name="Imagem 4" descr="page267image2706652208">
            <a:extLst>
              <a:ext uri="{FF2B5EF4-FFF2-40B4-BE49-F238E27FC236}">
                <a16:creationId xmlns:a16="http://schemas.microsoft.com/office/drawing/2014/main" id="{0A2415DD-51D0-CE86-077D-69C7CF2A16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7450"/>
            <a:ext cx="5734446" cy="3372555"/>
          </a:xfrm>
          <a:prstGeom prst="rect">
            <a:avLst/>
          </a:prstGeom>
          <a:noFill/>
          <a:ln>
            <a:noFill/>
          </a:ln>
        </p:spPr>
      </p:pic>
      <p:pic>
        <p:nvPicPr>
          <p:cNvPr id="6" name="Imagem 5" descr="page267image2706652512">
            <a:extLst>
              <a:ext uri="{FF2B5EF4-FFF2-40B4-BE49-F238E27FC236}">
                <a16:creationId xmlns:a16="http://schemas.microsoft.com/office/drawing/2014/main" id="{00486672-BB56-A71D-A522-02ABC33FFB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37654"/>
            <a:ext cx="5734445" cy="4088253"/>
          </a:xfrm>
          <a:prstGeom prst="rect">
            <a:avLst/>
          </a:prstGeom>
          <a:noFill/>
          <a:ln>
            <a:noFill/>
          </a:ln>
        </p:spPr>
      </p:pic>
      <p:sp>
        <p:nvSpPr>
          <p:cNvPr id="7" name="Retângulo 6">
            <a:extLst>
              <a:ext uri="{FF2B5EF4-FFF2-40B4-BE49-F238E27FC236}">
                <a16:creationId xmlns:a16="http://schemas.microsoft.com/office/drawing/2014/main" id="{FD98121B-104B-2246-F301-3DB605D9E813}"/>
              </a:ext>
            </a:extLst>
          </p:cNvPr>
          <p:cNvSpPr/>
          <p:nvPr/>
        </p:nvSpPr>
        <p:spPr>
          <a:xfrm>
            <a:off x="5734447" y="-5"/>
            <a:ext cx="48540" cy="6857999"/>
          </a:xfrm>
          <a:prstGeom prst="rect">
            <a:avLst/>
          </a:prstGeom>
          <a:solidFill>
            <a:srgbClr val="0A3F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Imagem 7">
            <a:extLst>
              <a:ext uri="{FF2B5EF4-FFF2-40B4-BE49-F238E27FC236}">
                <a16:creationId xmlns:a16="http://schemas.microsoft.com/office/drawing/2014/main" id="{3A8B4BB6-3DDC-3704-02AA-BDEC406E0DC0}"/>
              </a:ext>
            </a:extLst>
          </p:cNvPr>
          <p:cNvPicPr>
            <a:picLocks noChangeAspect="1"/>
          </p:cNvPicPr>
          <p:nvPr/>
        </p:nvPicPr>
        <p:blipFill>
          <a:blip r:embed="rId4"/>
          <a:stretch>
            <a:fillRect/>
          </a:stretch>
        </p:blipFill>
        <p:spPr>
          <a:xfrm>
            <a:off x="9521953" y="5990368"/>
            <a:ext cx="2340863" cy="624230"/>
          </a:xfrm>
          <a:prstGeom prst="rect">
            <a:avLst/>
          </a:prstGeom>
        </p:spPr>
      </p:pic>
    </p:spTree>
    <p:extLst>
      <p:ext uri="{BB962C8B-B14F-4D97-AF65-F5344CB8AC3E}">
        <p14:creationId xmlns:p14="http://schemas.microsoft.com/office/powerpoint/2010/main" val="1581053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51B3C8-B025-DBF1-5A14-D13EF4E9865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9CDA061-151F-121F-06AA-D2A7EDD26BDB}"/>
              </a:ext>
            </a:extLst>
          </p:cNvPr>
          <p:cNvSpPr>
            <a:spLocks noGrp="1"/>
          </p:cNvSpPr>
          <p:nvPr>
            <p:ph type="title"/>
          </p:nvPr>
        </p:nvSpPr>
        <p:spPr>
          <a:xfrm>
            <a:off x="600944" y="-319320"/>
            <a:ext cx="12615184" cy="1450757"/>
          </a:xfrm>
        </p:spPr>
        <p:txBody>
          <a:bodyPr>
            <a:normAutofit/>
          </a:bodyPr>
          <a:lstStyle/>
          <a:p>
            <a:r>
              <a:rPr lang="pt-PT" sz="2400" b="1" dirty="0"/>
              <a:t>Imagem 8. </a:t>
            </a:r>
            <a:r>
              <a:rPr lang="pt-PT" sz="2400" dirty="0"/>
              <a:t>Capas dos programas das listas candidatas </a:t>
            </a:r>
            <a:r>
              <a:rPr lang="pt-PT" sz="2400" dirty="0" err="1"/>
              <a:t>às</a:t>
            </a:r>
            <a:r>
              <a:rPr lang="pt-PT" sz="2400" dirty="0"/>
              <a:t> </a:t>
            </a:r>
            <a:r>
              <a:rPr lang="pt-PT" sz="2400" dirty="0" err="1"/>
              <a:t>eleições</a:t>
            </a:r>
            <a:r>
              <a:rPr lang="pt-PT" sz="2400" dirty="0"/>
              <a:t> C.P.A.E.L.P. 1972-1973 </a:t>
            </a:r>
            <a:br>
              <a:rPr lang="pt-PT" sz="2400" dirty="0"/>
            </a:br>
            <a:endParaRPr lang="pt-PT" sz="2400" dirty="0"/>
          </a:p>
        </p:txBody>
      </p:sp>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Marcador de Posição de Conteúdo 2">
            <a:extLst>
              <a:ext uri="{FF2B5EF4-FFF2-40B4-BE49-F238E27FC236}">
                <a16:creationId xmlns:a16="http://schemas.microsoft.com/office/drawing/2014/main" id="{4E031852-F4EA-263F-EC58-7E26DD2563BA}"/>
              </a:ext>
            </a:extLst>
          </p:cNvPr>
          <p:cNvSpPr>
            <a:spLocks noGrp="1"/>
          </p:cNvSpPr>
          <p:nvPr>
            <p:ph idx="1"/>
          </p:nvPr>
        </p:nvSpPr>
        <p:spPr>
          <a:xfrm>
            <a:off x="735744" y="2253779"/>
            <a:ext cx="1909974" cy="3670180"/>
          </a:xfrm>
        </p:spPr>
        <p:txBody>
          <a:bodyPr>
            <a:normAutofit/>
          </a:bodyPr>
          <a:lstStyle/>
          <a:p>
            <a:r>
              <a:rPr lang="pt-PT" b="1" dirty="0"/>
              <a:t>Fonte: </a:t>
            </a:r>
            <a:r>
              <a:rPr lang="pt-PT" dirty="0"/>
              <a:t>Arquivo particular de </a:t>
            </a:r>
            <a:r>
              <a:rPr lang="pt-PT" dirty="0" err="1"/>
              <a:t>Sérgio</a:t>
            </a:r>
            <a:r>
              <a:rPr lang="pt-PT" dirty="0"/>
              <a:t> Seca.</a:t>
            </a:r>
          </a:p>
        </p:txBody>
      </p:sp>
      <p:pic>
        <p:nvPicPr>
          <p:cNvPr id="4" name="Imagem 3" descr="page266image2704783200">
            <a:extLst>
              <a:ext uri="{FF2B5EF4-FFF2-40B4-BE49-F238E27FC236}">
                <a16:creationId xmlns:a16="http://schemas.microsoft.com/office/drawing/2014/main" id="{67CA4B56-4DA2-0CD7-CD22-41356F600E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7055" y="988906"/>
            <a:ext cx="5177906" cy="5800565"/>
          </a:xfrm>
          <a:prstGeom prst="rect">
            <a:avLst/>
          </a:prstGeom>
          <a:noFill/>
          <a:ln>
            <a:noFill/>
          </a:ln>
        </p:spPr>
      </p:pic>
      <p:pic>
        <p:nvPicPr>
          <p:cNvPr id="6" name="Imagem 5" descr="page266image2704783504">
            <a:extLst>
              <a:ext uri="{FF2B5EF4-FFF2-40B4-BE49-F238E27FC236}">
                <a16:creationId xmlns:a16="http://schemas.microsoft.com/office/drawing/2014/main" id="{ED0612B9-4342-006B-56E9-658C9E4668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7914" y="1060171"/>
            <a:ext cx="4059542" cy="5869095"/>
          </a:xfrm>
          <a:prstGeom prst="rect">
            <a:avLst/>
          </a:prstGeom>
          <a:noFill/>
          <a:ln>
            <a:noFill/>
          </a:ln>
        </p:spPr>
      </p:pic>
      <p:sp>
        <p:nvSpPr>
          <p:cNvPr id="7" name="Retângulo 6">
            <a:extLst>
              <a:ext uri="{FF2B5EF4-FFF2-40B4-BE49-F238E27FC236}">
                <a16:creationId xmlns:a16="http://schemas.microsoft.com/office/drawing/2014/main" id="{A8E7A671-1235-29B6-04BD-E43306B931DC}"/>
              </a:ext>
            </a:extLst>
          </p:cNvPr>
          <p:cNvSpPr/>
          <p:nvPr/>
        </p:nvSpPr>
        <p:spPr>
          <a:xfrm>
            <a:off x="0" y="950442"/>
            <a:ext cx="12192000" cy="109728"/>
          </a:xfrm>
          <a:prstGeom prst="rect">
            <a:avLst/>
          </a:prstGeom>
          <a:solidFill>
            <a:srgbClr val="0A3F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Imagem 7">
            <a:extLst>
              <a:ext uri="{FF2B5EF4-FFF2-40B4-BE49-F238E27FC236}">
                <a16:creationId xmlns:a16="http://schemas.microsoft.com/office/drawing/2014/main" id="{CD91A389-4FC0-0649-9B9A-A5555BF6682F}"/>
              </a:ext>
            </a:extLst>
          </p:cNvPr>
          <p:cNvPicPr>
            <a:picLocks noChangeAspect="1"/>
          </p:cNvPicPr>
          <p:nvPr/>
        </p:nvPicPr>
        <p:blipFill>
          <a:blip r:embed="rId4"/>
          <a:stretch>
            <a:fillRect/>
          </a:stretch>
        </p:blipFill>
        <p:spPr>
          <a:xfrm>
            <a:off x="244860" y="6100191"/>
            <a:ext cx="2340863" cy="624230"/>
          </a:xfrm>
          <a:prstGeom prst="rect">
            <a:avLst/>
          </a:prstGeom>
        </p:spPr>
      </p:pic>
    </p:spTree>
    <p:extLst>
      <p:ext uri="{BB962C8B-B14F-4D97-AF65-F5344CB8AC3E}">
        <p14:creationId xmlns:p14="http://schemas.microsoft.com/office/powerpoint/2010/main" val="3802560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BBEF7A-7346-7ABF-56A4-78565735900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BA21C58-DC13-277A-BC43-B82164EF49E2}"/>
              </a:ext>
            </a:extLst>
          </p:cNvPr>
          <p:cNvSpPr>
            <a:spLocks noGrp="1"/>
          </p:cNvSpPr>
          <p:nvPr>
            <p:ph type="title"/>
          </p:nvPr>
        </p:nvSpPr>
        <p:spPr>
          <a:xfrm>
            <a:off x="5615451" y="432182"/>
            <a:ext cx="6170687" cy="1450757"/>
          </a:xfrm>
        </p:spPr>
        <p:txBody>
          <a:bodyPr>
            <a:normAutofit/>
          </a:bodyPr>
          <a:lstStyle/>
          <a:p>
            <a:r>
              <a:rPr lang="pt-PT" sz="3000" b="1" dirty="0"/>
              <a:t>Imagem 9: </a:t>
            </a:r>
            <a:r>
              <a:rPr lang="pt-PT" sz="3000" dirty="0"/>
              <a:t>Comunicado das </a:t>
            </a:r>
            <a:r>
              <a:rPr lang="pt-PT" sz="3000" dirty="0" err="1"/>
              <a:t>Direções</a:t>
            </a:r>
            <a:r>
              <a:rPr lang="pt-PT" sz="3000" dirty="0"/>
              <a:t> das </a:t>
            </a:r>
            <a:r>
              <a:rPr lang="pt-PT" sz="3000" dirty="0" err="1"/>
              <a:t>AEs</a:t>
            </a:r>
            <a:r>
              <a:rPr lang="pt-PT" sz="3000" dirty="0"/>
              <a:t> de </a:t>
            </a:r>
            <a:r>
              <a:rPr lang="pt-PT" sz="3000" dirty="0" err="1"/>
              <a:t>Ciências</a:t>
            </a:r>
            <a:r>
              <a:rPr lang="pt-PT" sz="3000" dirty="0"/>
              <a:t>, Engenharia e Liceus </a:t>
            </a:r>
          </a:p>
        </p:txBody>
      </p:sp>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Imagem 3" descr="page248image2691758256">
            <a:extLst>
              <a:ext uri="{FF2B5EF4-FFF2-40B4-BE49-F238E27FC236}">
                <a16:creationId xmlns:a16="http://schemas.microsoft.com/office/drawing/2014/main" id="{AD8F5D8F-5A39-4F78-8847-9BE6E74DAC6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03003" cy="2966469"/>
          </a:xfrm>
          <a:prstGeom prst="rect">
            <a:avLst/>
          </a:prstGeom>
          <a:noFill/>
          <a:ln>
            <a:noFill/>
          </a:ln>
        </p:spPr>
      </p:pic>
      <p:pic>
        <p:nvPicPr>
          <p:cNvPr id="7" name="Imagem 6" descr="page248image2691758560">
            <a:extLst>
              <a:ext uri="{FF2B5EF4-FFF2-40B4-BE49-F238E27FC236}">
                <a16:creationId xmlns:a16="http://schemas.microsoft.com/office/drawing/2014/main" id="{F396973C-7FC3-650D-E20E-B600014250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23148"/>
            <a:ext cx="5503003" cy="3673010"/>
          </a:xfrm>
          <a:prstGeom prst="rect">
            <a:avLst/>
          </a:prstGeom>
          <a:noFill/>
          <a:ln>
            <a:noFill/>
          </a:ln>
        </p:spPr>
      </p:pic>
      <p:sp>
        <p:nvSpPr>
          <p:cNvPr id="15" name="CaixaDeTexto 14">
            <a:extLst>
              <a:ext uri="{FF2B5EF4-FFF2-40B4-BE49-F238E27FC236}">
                <a16:creationId xmlns:a16="http://schemas.microsoft.com/office/drawing/2014/main" id="{62E2168F-187B-6AC6-8869-80EBBD026F20}"/>
              </a:ext>
            </a:extLst>
          </p:cNvPr>
          <p:cNvSpPr txBox="1"/>
          <p:nvPr/>
        </p:nvSpPr>
        <p:spPr>
          <a:xfrm>
            <a:off x="5808811" y="2350915"/>
            <a:ext cx="5783965" cy="1231106"/>
          </a:xfrm>
          <a:prstGeom prst="rect">
            <a:avLst/>
          </a:prstGeom>
          <a:noFill/>
        </p:spPr>
        <p:txBody>
          <a:bodyPr wrap="square">
            <a:spAutoFit/>
          </a:bodyPr>
          <a:lstStyle/>
          <a:p>
            <a:pPr>
              <a:buNone/>
            </a:pPr>
            <a:r>
              <a:rPr lang="pt-PT" sz="2000" dirty="0">
                <a:effectLst/>
                <a:latin typeface="Times New Roman" panose="02020603050405020304" pitchFamily="18" charset="0"/>
                <a:ea typeface="Times New Roman" panose="02020603050405020304" pitchFamily="18" charset="0"/>
                <a:cs typeface="Arial" panose="020B0604020202020204" pitchFamily="34" charset="0"/>
              </a:rPr>
              <a:t> </a:t>
            </a:r>
            <a:endParaRPr lang="pt-PT" sz="20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pt-PT" sz="1800" b="1" dirty="0">
                <a:effectLst/>
                <a:latin typeface="Calibri" panose="020F0502020204030204" pitchFamily="34" charset="0"/>
                <a:ea typeface="Times New Roman" panose="02020603050405020304" pitchFamily="18" charset="0"/>
                <a:cs typeface="Times New Roman" panose="02020603050405020304" pitchFamily="18" charset="0"/>
              </a:rPr>
              <a:t>Fonte: </a:t>
            </a:r>
            <a:r>
              <a:rPr lang="pt-PT" sz="1800" dirty="0">
                <a:effectLst/>
                <a:latin typeface="Calibri" panose="020F0502020204030204" pitchFamily="34" charset="0"/>
                <a:ea typeface="Times New Roman" panose="02020603050405020304" pitchFamily="18" charset="0"/>
                <a:cs typeface="Times New Roman" panose="02020603050405020304" pitchFamily="18" charset="0"/>
              </a:rPr>
              <a:t>Arquivo particular de Fernando Sousa Lopes. Contra as multas! Pelo direito de </a:t>
            </a:r>
            <a:r>
              <a:rPr lang="pt-PT" sz="1800" dirty="0" err="1">
                <a:effectLst/>
                <a:latin typeface="Calibri" panose="020F0502020204030204" pitchFamily="34" charset="0"/>
                <a:ea typeface="Times New Roman" panose="02020603050405020304" pitchFamily="18" charset="0"/>
                <a:cs typeface="Times New Roman" panose="02020603050405020304" pitchFamily="18" charset="0"/>
              </a:rPr>
              <a:t>reunião</a:t>
            </a:r>
            <a:r>
              <a:rPr lang="pt-PT" sz="1800" dirty="0">
                <a:effectLst/>
                <a:latin typeface="Calibri" panose="020F0502020204030204" pitchFamily="34" charset="0"/>
                <a:ea typeface="Times New Roman" panose="02020603050405020304" pitchFamily="18" charset="0"/>
                <a:cs typeface="Times New Roman" panose="02020603050405020304" pitchFamily="18" charset="0"/>
              </a:rPr>
              <a:t>, todos aos julgamentos! Porto. 08.07.1973 [dactilografado]. </a:t>
            </a:r>
            <a:endParaRPr lang="pt-PT"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tângulo 19">
            <a:extLst>
              <a:ext uri="{FF2B5EF4-FFF2-40B4-BE49-F238E27FC236}">
                <a16:creationId xmlns:a16="http://schemas.microsoft.com/office/drawing/2014/main" id="{93146C00-34AB-81E9-12E3-0AFBE5B34E4F}"/>
              </a:ext>
            </a:extLst>
          </p:cNvPr>
          <p:cNvSpPr/>
          <p:nvPr/>
        </p:nvSpPr>
        <p:spPr>
          <a:xfrm>
            <a:off x="5446854" y="-1"/>
            <a:ext cx="48540" cy="6857999"/>
          </a:xfrm>
          <a:prstGeom prst="rect">
            <a:avLst/>
          </a:prstGeom>
          <a:solidFill>
            <a:srgbClr val="0A3F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1" name="Imagem 20">
            <a:extLst>
              <a:ext uri="{FF2B5EF4-FFF2-40B4-BE49-F238E27FC236}">
                <a16:creationId xmlns:a16="http://schemas.microsoft.com/office/drawing/2014/main" id="{4E4BE14E-A13C-151D-2B44-70CDBC121EBF}"/>
              </a:ext>
            </a:extLst>
          </p:cNvPr>
          <p:cNvPicPr>
            <a:picLocks noChangeAspect="1"/>
          </p:cNvPicPr>
          <p:nvPr/>
        </p:nvPicPr>
        <p:blipFill>
          <a:blip r:embed="rId4"/>
          <a:stretch>
            <a:fillRect/>
          </a:stretch>
        </p:blipFill>
        <p:spPr>
          <a:xfrm>
            <a:off x="9521953" y="5990368"/>
            <a:ext cx="2340863" cy="624230"/>
          </a:xfrm>
          <a:prstGeom prst="rect">
            <a:avLst/>
          </a:prstGeom>
        </p:spPr>
      </p:pic>
    </p:spTree>
    <p:extLst>
      <p:ext uri="{BB962C8B-B14F-4D97-AF65-F5344CB8AC3E}">
        <p14:creationId xmlns:p14="http://schemas.microsoft.com/office/powerpoint/2010/main" val="2748203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350BFD-1149-4043-883C-F1AD5427236D}"/>
              </a:ext>
            </a:extLst>
          </p:cNvPr>
          <p:cNvSpPr>
            <a:spLocks noGrp="1"/>
          </p:cNvSpPr>
          <p:nvPr>
            <p:ph type="title"/>
          </p:nvPr>
        </p:nvSpPr>
        <p:spPr/>
        <p:txBody>
          <a:bodyPr/>
          <a:lstStyle/>
          <a:p>
            <a:r>
              <a:rPr lang="pt-PT" b="1" dirty="0"/>
              <a:t>O Médico, a Medicina, o Povo e o SNS</a:t>
            </a:r>
            <a:endParaRPr lang="pt-PT" dirty="0"/>
          </a:p>
        </p:txBody>
      </p:sp>
      <p:sp>
        <p:nvSpPr>
          <p:cNvPr id="3" name="Marcador de Posição de Conteúdo 2">
            <a:extLst>
              <a:ext uri="{FF2B5EF4-FFF2-40B4-BE49-F238E27FC236}">
                <a16:creationId xmlns:a16="http://schemas.microsoft.com/office/drawing/2014/main" id="{28B909FE-81DD-3142-A0E5-0D1F2CD04F6A}"/>
              </a:ext>
            </a:extLst>
          </p:cNvPr>
          <p:cNvSpPr>
            <a:spLocks noGrp="1"/>
          </p:cNvSpPr>
          <p:nvPr>
            <p:ph idx="1"/>
          </p:nvPr>
        </p:nvSpPr>
        <p:spPr/>
        <p:txBody>
          <a:bodyPr>
            <a:normAutofit fontScale="25000" lnSpcReduction="20000"/>
          </a:bodyPr>
          <a:lstStyle/>
          <a:p>
            <a:pPr marL="0" indent="0">
              <a:buNone/>
            </a:pPr>
            <a:r>
              <a:rPr lang="pt-PT" sz="8000" dirty="0"/>
              <a:t>	</a:t>
            </a:r>
          </a:p>
          <a:p>
            <a:pPr lvl="1">
              <a:buFont typeface="Courier New" panose="02070309020205020404" pitchFamily="49" charset="0"/>
              <a:buChar char="o"/>
            </a:pPr>
            <a:r>
              <a:rPr lang="pt-PT" sz="7800" dirty="0"/>
              <a:t>revolução do 25 de Abril de 1974 - criado o Serviço Médico na Periferia, em 1975, através do qual os médicos entram em estreito contacto com as populações e exercem a prática de uma medicina inserida e integrada nas comunidades</a:t>
            </a:r>
          </a:p>
          <a:p>
            <a:pPr lvl="1">
              <a:buFont typeface="Courier New" panose="02070309020205020404" pitchFamily="49" charset="0"/>
              <a:buChar char="o"/>
            </a:pPr>
            <a:endParaRPr lang="pt-PT" sz="7800" dirty="0"/>
          </a:p>
          <a:p>
            <a:pPr lvl="2">
              <a:buFont typeface="Courier New" panose="02070309020205020404" pitchFamily="49" charset="0"/>
              <a:buChar char="o"/>
            </a:pPr>
            <a:r>
              <a:rPr lang="pt-PT" sz="7600" dirty="0"/>
              <a:t> foi criado o SNS em 1979</a:t>
            </a:r>
          </a:p>
          <a:p>
            <a:pPr lvl="2">
              <a:buFont typeface="Courier New" panose="02070309020205020404" pitchFamily="49" charset="0"/>
              <a:buChar char="o"/>
            </a:pPr>
            <a:endParaRPr lang="pt-PT" sz="7600" dirty="0"/>
          </a:p>
          <a:p>
            <a:pPr lvl="2">
              <a:buFont typeface="Courier New" panose="02070309020205020404" pitchFamily="49" charset="0"/>
              <a:buChar char="o"/>
            </a:pPr>
            <a:r>
              <a:rPr lang="pt-PT" sz="8000" dirty="0"/>
              <a:t>negociado e publicado o DL 310/82 que pela primeira vez criou uma carreira médica estruturada</a:t>
            </a:r>
          </a:p>
          <a:p>
            <a:pPr lvl="2">
              <a:buFont typeface="Courier New" panose="02070309020205020404" pitchFamily="49" charset="0"/>
              <a:buChar char="o"/>
            </a:pPr>
            <a:endParaRPr lang="pt-PT" sz="8000" dirty="0"/>
          </a:p>
          <a:p>
            <a:pPr lvl="2">
              <a:buFont typeface="Courier New" panose="02070309020205020404" pitchFamily="49" charset="0"/>
              <a:buChar char="o"/>
            </a:pPr>
            <a:r>
              <a:rPr lang="pt-PT" sz="8000" dirty="0"/>
              <a:t> será possível uma carreira médica digna, sem Serviço Nacional de Saúde?</a:t>
            </a:r>
          </a:p>
          <a:p>
            <a:pPr lvl="2">
              <a:buFont typeface="Courier New" panose="02070309020205020404" pitchFamily="49" charset="0"/>
              <a:buChar char="o"/>
            </a:pPr>
            <a:r>
              <a:rPr lang="pt-PT" sz="8000" dirty="0"/>
              <a:t> será possível o sindicalismo médico desligado da luta pelo SNS?</a:t>
            </a:r>
          </a:p>
          <a:p>
            <a:pPr lvl="2">
              <a:buFont typeface="Courier New" panose="02070309020205020404" pitchFamily="49" charset="0"/>
              <a:buChar char="o"/>
            </a:pPr>
            <a:r>
              <a:rPr lang="pt-PT" sz="8000" b="1" dirty="0"/>
              <a:t> uma carreira médica digna no SNS é suporte do SNS e o</a:t>
            </a:r>
            <a:r>
              <a:rPr lang="pt-PT" sz="8000" dirty="0"/>
              <a:t> </a:t>
            </a:r>
          </a:p>
          <a:p>
            <a:pPr lvl="2">
              <a:buFont typeface="Courier New" panose="02070309020205020404" pitchFamily="49" charset="0"/>
              <a:buChar char="o"/>
            </a:pPr>
            <a:r>
              <a:rPr lang="pt-PT" sz="8000" b="1" dirty="0"/>
              <a:t>SNS deve ser o suporte de uma carreira digna</a:t>
            </a:r>
            <a:endParaRPr lang="pt-PT" sz="8000" dirty="0"/>
          </a:p>
          <a:p>
            <a:pPr lvl="2">
              <a:buFont typeface="Courier New" panose="02070309020205020404" pitchFamily="49" charset="0"/>
              <a:buChar char="o"/>
            </a:pPr>
            <a:endParaRPr lang="pt-PT" sz="8000" dirty="0"/>
          </a:p>
          <a:p>
            <a:r>
              <a:rPr lang="pt-PT" sz="8000" dirty="0"/>
              <a:t>  </a:t>
            </a:r>
          </a:p>
          <a:p>
            <a:r>
              <a:rPr lang="pt-PT" dirty="0"/>
              <a:t> </a:t>
            </a:r>
          </a:p>
          <a:p>
            <a:r>
              <a:rPr lang="pt-PT" dirty="0"/>
              <a:t> </a:t>
            </a:r>
          </a:p>
          <a:p>
            <a:r>
              <a:rPr lang="pt-PT" dirty="0"/>
              <a:t> </a:t>
            </a:r>
          </a:p>
          <a:p>
            <a:r>
              <a:rPr lang="pt-PT" dirty="0"/>
              <a:t> </a:t>
            </a:r>
          </a:p>
          <a:p>
            <a:r>
              <a:rPr lang="pt-PT" dirty="0"/>
              <a:t>  </a:t>
            </a:r>
          </a:p>
          <a:p>
            <a:r>
              <a:rPr lang="pt-PT" dirty="0"/>
              <a:t> </a:t>
            </a:r>
          </a:p>
          <a:p>
            <a:endParaRPr lang="pt-PT" dirty="0"/>
          </a:p>
        </p:txBody>
      </p:sp>
    </p:spTree>
    <p:extLst>
      <p:ext uri="{BB962C8B-B14F-4D97-AF65-F5344CB8AC3E}">
        <p14:creationId xmlns:p14="http://schemas.microsoft.com/office/powerpoint/2010/main" val="55712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09FC01-CB55-5D9F-8D35-7580110BB76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1D1BB71-EFBE-FBB3-DF60-41DEC1F0671A}"/>
              </a:ext>
            </a:extLst>
          </p:cNvPr>
          <p:cNvSpPr>
            <a:spLocks noGrp="1"/>
          </p:cNvSpPr>
          <p:nvPr>
            <p:ph type="title"/>
          </p:nvPr>
        </p:nvSpPr>
        <p:spPr>
          <a:xfrm>
            <a:off x="516199" y="-412715"/>
            <a:ext cx="11159599" cy="1450757"/>
          </a:xfrm>
        </p:spPr>
        <p:txBody>
          <a:bodyPr>
            <a:normAutofit/>
          </a:bodyPr>
          <a:lstStyle/>
          <a:p>
            <a:r>
              <a:rPr lang="pt-PT" sz="2400" b="1" dirty="0"/>
              <a:t>Imagem 10</a:t>
            </a:r>
            <a:r>
              <a:rPr lang="pt-PT" sz="2400" dirty="0"/>
              <a:t>: Cartaz manuscrito e comunicado dactilografado de </a:t>
            </a:r>
            <a:r>
              <a:rPr lang="pt-PT" sz="2400" dirty="0" err="1"/>
              <a:t>denúncia</a:t>
            </a:r>
            <a:r>
              <a:rPr lang="pt-PT" sz="2400" dirty="0"/>
              <a:t> sobre as </a:t>
            </a:r>
            <a:r>
              <a:rPr lang="pt-PT" sz="2400" dirty="0" err="1"/>
              <a:t>prisões</a:t>
            </a:r>
            <a:r>
              <a:rPr lang="pt-PT" sz="2400" dirty="0"/>
              <a:t> de Bernardo Vilas Boas e </a:t>
            </a:r>
            <a:r>
              <a:rPr lang="pt-PT" sz="2400" dirty="0" err="1"/>
              <a:t>Fátima</a:t>
            </a:r>
            <a:r>
              <a:rPr lang="pt-PT" sz="2400" dirty="0"/>
              <a:t> Mesquita, estudantes da Faculdade de Medicina. </a:t>
            </a:r>
          </a:p>
        </p:txBody>
      </p:sp>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Marcador de Posição de Conteúdo 2">
            <a:extLst>
              <a:ext uri="{FF2B5EF4-FFF2-40B4-BE49-F238E27FC236}">
                <a16:creationId xmlns:a16="http://schemas.microsoft.com/office/drawing/2014/main" id="{CAD5DE33-4FA3-6B04-4912-74A32878E697}"/>
              </a:ext>
            </a:extLst>
          </p:cNvPr>
          <p:cNvSpPr>
            <a:spLocks noGrp="1"/>
          </p:cNvSpPr>
          <p:nvPr>
            <p:ph idx="1"/>
          </p:nvPr>
        </p:nvSpPr>
        <p:spPr>
          <a:xfrm>
            <a:off x="418291" y="1973660"/>
            <a:ext cx="1727129" cy="3670180"/>
          </a:xfrm>
        </p:spPr>
        <p:txBody>
          <a:bodyPr>
            <a:normAutofit/>
          </a:bodyPr>
          <a:lstStyle/>
          <a:p>
            <a:r>
              <a:rPr lang="pt-PT" dirty="0"/>
              <a:t> </a:t>
            </a:r>
          </a:p>
          <a:p>
            <a:r>
              <a:rPr lang="pt-PT" b="1" dirty="0"/>
              <a:t>Fonte: </a:t>
            </a:r>
            <a:r>
              <a:rPr lang="pt-PT" dirty="0"/>
              <a:t>Arquivo particular de Bernardo Vilas Boas. </a:t>
            </a:r>
          </a:p>
          <a:p>
            <a:endParaRPr lang="pt-PT" dirty="0"/>
          </a:p>
        </p:txBody>
      </p:sp>
      <p:pic>
        <p:nvPicPr>
          <p:cNvPr id="7" name="Imagem 6" descr="page217image2716412000">
            <a:extLst>
              <a:ext uri="{FF2B5EF4-FFF2-40B4-BE49-F238E27FC236}">
                <a16:creationId xmlns:a16="http://schemas.microsoft.com/office/drawing/2014/main" id="{E9FCDB86-A462-4C03-A0D7-55BB1FA889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0688" y="1634335"/>
            <a:ext cx="4763267" cy="5155021"/>
          </a:xfrm>
          <a:prstGeom prst="rect">
            <a:avLst/>
          </a:prstGeom>
          <a:noFill/>
          <a:ln>
            <a:noFill/>
          </a:ln>
        </p:spPr>
      </p:pic>
      <p:pic>
        <p:nvPicPr>
          <p:cNvPr id="15" name="Imagem 14" descr="page217image2716412304">
            <a:extLst>
              <a:ext uri="{FF2B5EF4-FFF2-40B4-BE49-F238E27FC236}">
                <a16:creationId xmlns:a16="http://schemas.microsoft.com/office/drawing/2014/main" id="{4D0AA84C-716D-1DBF-C2C9-6943A9621B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3956" y="1485399"/>
            <a:ext cx="4763267" cy="5308880"/>
          </a:xfrm>
          <a:prstGeom prst="rect">
            <a:avLst/>
          </a:prstGeom>
          <a:noFill/>
          <a:ln>
            <a:noFill/>
          </a:ln>
        </p:spPr>
      </p:pic>
      <p:sp>
        <p:nvSpPr>
          <p:cNvPr id="16" name="Retângulo 15">
            <a:extLst>
              <a:ext uri="{FF2B5EF4-FFF2-40B4-BE49-F238E27FC236}">
                <a16:creationId xmlns:a16="http://schemas.microsoft.com/office/drawing/2014/main" id="{8EC7BFC1-7530-714C-986E-7EB0D55C090E}"/>
              </a:ext>
            </a:extLst>
          </p:cNvPr>
          <p:cNvSpPr/>
          <p:nvPr/>
        </p:nvSpPr>
        <p:spPr>
          <a:xfrm>
            <a:off x="-1" y="1206856"/>
            <a:ext cx="12192000" cy="109728"/>
          </a:xfrm>
          <a:prstGeom prst="rect">
            <a:avLst/>
          </a:prstGeom>
          <a:solidFill>
            <a:srgbClr val="0A3F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8" name="Imagem 17">
            <a:extLst>
              <a:ext uri="{FF2B5EF4-FFF2-40B4-BE49-F238E27FC236}">
                <a16:creationId xmlns:a16="http://schemas.microsoft.com/office/drawing/2014/main" id="{2308E08F-8ECE-F1A8-0DC8-BAAA6A9E03AC}"/>
              </a:ext>
            </a:extLst>
          </p:cNvPr>
          <p:cNvPicPr>
            <a:picLocks noChangeAspect="1"/>
          </p:cNvPicPr>
          <p:nvPr/>
        </p:nvPicPr>
        <p:blipFill>
          <a:blip r:embed="rId4"/>
          <a:stretch>
            <a:fillRect/>
          </a:stretch>
        </p:blipFill>
        <p:spPr>
          <a:xfrm>
            <a:off x="244860" y="6100191"/>
            <a:ext cx="2340863" cy="624230"/>
          </a:xfrm>
          <a:prstGeom prst="rect">
            <a:avLst/>
          </a:prstGeom>
        </p:spPr>
      </p:pic>
    </p:spTree>
    <p:extLst>
      <p:ext uri="{BB962C8B-B14F-4D97-AF65-F5344CB8AC3E}">
        <p14:creationId xmlns:p14="http://schemas.microsoft.com/office/powerpoint/2010/main" val="4025768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4BFC0-CD78-4B45-A855-A1A8AE020AF0}"/>
              </a:ext>
            </a:extLst>
          </p:cNvPr>
          <p:cNvSpPr>
            <a:spLocks noGrp="1"/>
          </p:cNvSpPr>
          <p:nvPr>
            <p:ph type="title"/>
          </p:nvPr>
        </p:nvSpPr>
        <p:spPr/>
        <p:txBody>
          <a:bodyPr>
            <a:normAutofit fontScale="90000"/>
          </a:bodyPr>
          <a:lstStyle/>
          <a:p>
            <a:br>
              <a:rPr lang="pt-PT" b="1" dirty="0"/>
            </a:br>
            <a:br>
              <a:rPr lang="pt-PT" b="1" dirty="0"/>
            </a:br>
            <a:br>
              <a:rPr lang="pt-PT" dirty="0"/>
            </a:br>
            <a:r>
              <a:rPr lang="pt-PT" dirty="0"/>
              <a:t> </a:t>
            </a:r>
            <a:r>
              <a:rPr lang="pt-PT" b="1" dirty="0"/>
              <a:t> </a:t>
            </a:r>
            <a:br>
              <a:rPr lang="pt-PT" b="1" dirty="0"/>
            </a:br>
            <a:br>
              <a:rPr lang="pt-PT" b="1" dirty="0"/>
            </a:br>
            <a:br>
              <a:rPr lang="pt-PT" dirty="0"/>
            </a:br>
            <a:r>
              <a:rPr lang="pt-PT" b="1" dirty="0"/>
              <a:t>O que é que a situação dos Médicos Internos, hoje, tem a ver com as lutas de há 60 anos?</a:t>
            </a:r>
            <a:endParaRPr lang="pt-PT" dirty="0"/>
          </a:p>
        </p:txBody>
      </p:sp>
      <p:sp>
        <p:nvSpPr>
          <p:cNvPr id="3" name="Marcador de Posição de Conteúdo 2">
            <a:extLst>
              <a:ext uri="{FF2B5EF4-FFF2-40B4-BE49-F238E27FC236}">
                <a16:creationId xmlns:a16="http://schemas.microsoft.com/office/drawing/2014/main" id="{E4ACA082-1A18-BB40-9BA6-7C7FCFCD2291}"/>
              </a:ext>
            </a:extLst>
          </p:cNvPr>
          <p:cNvSpPr>
            <a:spLocks noGrp="1"/>
          </p:cNvSpPr>
          <p:nvPr>
            <p:ph idx="1"/>
          </p:nvPr>
        </p:nvSpPr>
        <p:spPr/>
        <p:txBody>
          <a:bodyPr>
            <a:normAutofit fontScale="25000" lnSpcReduction="20000"/>
          </a:bodyPr>
          <a:lstStyle/>
          <a:p>
            <a:r>
              <a:rPr lang="pt-PT" sz="8000" dirty="0"/>
              <a:t>Os médicos internos hoje, o sindicalismo hoje, portanto em regime democrático e, por outro lado, o movimento associativo, há cerca de 60 anos, na Faculdade de Medicina do Porto, portanto, durante o regime de ditadura fascista.</a:t>
            </a:r>
          </a:p>
          <a:p>
            <a:r>
              <a:rPr lang="pt-PT" sz="8000" dirty="0"/>
              <a:t>O que é que esta situação tem a ver com a situação que eu vivi e conheço de há 60 anos? Nada.</a:t>
            </a:r>
          </a:p>
          <a:p>
            <a:r>
              <a:rPr lang="pt-PT" sz="8000" dirty="0"/>
              <a:t>Não existiam as liberdades democráticas. O sindicalismo era proibido. </a:t>
            </a:r>
          </a:p>
          <a:p>
            <a:r>
              <a:rPr lang="pt-PT" sz="8000" dirty="0"/>
              <a:t>Pensando melhor: o que foi o movimento associativo estudantil na FM do Porto antes do 25 de Abril? Desde logo, pela sua natureza, de resistência à ditadura fascista e de luta pela liberdade. E não defendíamos já, uma reforma democrática do ensino e melhores serviços de saúde para todos?</a:t>
            </a:r>
          </a:p>
          <a:p>
            <a:r>
              <a:rPr lang="pt-PT" sz="8000" dirty="0"/>
              <a:t>E o que foram as primeiras movimentações dos médicos internos, nos anos 70, que levaram mais tarde à criação do SMN? E o que foi a revolução do 25 de Abril de 1974 e que levou à criação do SNS em 1979?</a:t>
            </a:r>
          </a:p>
          <a:p>
            <a:r>
              <a:rPr lang="pt-PT" sz="8000" dirty="0"/>
              <a:t>E hoje, não está na ordem do dia dos médicos internos e dos sindicatos, a luta por trabalho digno, trabalho com direitos, salário justo e carreira motivadora? Pelo direito à greve, a contratação coletiva e contra a facilitação dos despedimentos?</a:t>
            </a:r>
          </a:p>
          <a:p>
            <a:r>
              <a:rPr lang="pt-PT" sz="8000" dirty="0"/>
              <a:t> </a:t>
            </a:r>
          </a:p>
          <a:p>
            <a:r>
              <a:rPr lang="pt-PT" dirty="0"/>
              <a:t> </a:t>
            </a:r>
          </a:p>
          <a:p>
            <a:r>
              <a:rPr lang="pt-PT" dirty="0"/>
              <a:t> </a:t>
            </a:r>
          </a:p>
          <a:p>
            <a:r>
              <a:rPr lang="pt-PT" dirty="0"/>
              <a:t> </a:t>
            </a:r>
          </a:p>
          <a:p>
            <a:r>
              <a:rPr lang="pt-PT" dirty="0"/>
              <a:t> </a:t>
            </a:r>
          </a:p>
          <a:p>
            <a:r>
              <a:rPr lang="pt-PT" dirty="0"/>
              <a:t> </a:t>
            </a:r>
          </a:p>
          <a:p>
            <a:r>
              <a:rPr lang="pt-PT" dirty="0"/>
              <a:t> </a:t>
            </a:r>
          </a:p>
          <a:p>
            <a:r>
              <a:rPr lang="pt-PT" dirty="0"/>
              <a:t> </a:t>
            </a:r>
          </a:p>
          <a:p>
            <a:endParaRPr lang="pt-PT" dirty="0"/>
          </a:p>
        </p:txBody>
      </p:sp>
    </p:spTree>
    <p:extLst>
      <p:ext uri="{BB962C8B-B14F-4D97-AF65-F5344CB8AC3E}">
        <p14:creationId xmlns:p14="http://schemas.microsoft.com/office/powerpoint/2010/main" val="48551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375682-B897-4EF5-55CF-A04AB12C6A6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DF569FB-7DFC-76D9-011B-AEF809FAECC8}"/>
              </a:ext>
            </a:extLst>
          </p:cNvPr>
          <p:cNvSpPr>
            <a:spLocks noGrp="1"/>
          </p:cNvSpPr>
          <p:nvPr>
            <p:ph type="title"/>
          </p:nvPr>
        </p:nvSpPr>
        <p:spPr>
          <a:xfrm>
            <a:off x="7013748" y="634946"/>
            <a:ext cx="4926257" cy="1450757"/>
          </a:xfrm>
        </p:spPr>
        <p:txBody>
          <a:bodyPr>
            <a:noAutofit/>
          </a:bodyPr>
          <a:lstStyle/>
          <a:p>
            <a:r>
              <a:rPr lang="pt-PT" sz="2000" b="1" dirty="0"/>
              <a:t>Imagem 12</a:t>
            </a:r>
            <a:r>
              <a:rPr lang="pt-PT" sz="2000" dirty="0"/>
              <a:t>: Comunicados Pró-UNEP. Unidade estudantil com o povo trabalhador. À </a:t>
            </a:r>
            <a:r>
              <a:rPr lang="pt-PT" sz="2000" dirty="0" err="1"/>
              <a:t>população</a:t>
            </a:r>
            <a:r>
              <a:rPr lang="pt-PT" sz="2000" dirty="0"/>
              <a:t> dos bairros de lata. Outubro de 1974. </a:t>
            </a:r>
          </a:p>
        </p:txBody>
      </p:sp>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Marcador de Posição de Conteúdo 2">
            <a:extLst>
              <a:ext uri="{FF2B5EF4-FFF2-40B4-BE49-F238E27FC236}">
                <a16:creationId xmlns:a16="http://schemas.microsoft.com/office/drawing/2014/main" id="{82B3C4E7-D7DE-5525-09D1-C0709E43744A}"/>
              </a:ext>
            </a:extLst>
          </p:cNvPr>
          <p:cNvSpPr>
            <a:spLocks noGrp="1"/>
          </p:cNvSpPr>
          <p:nvPr>
            <p:ph idx="1"/>
          </p:nvPr>
        </p:nvSpPr>
        <p:spPr>
          <a:xfrm>
            <a:off x="7705344" y="2198914"/>
            <a:ext cx="3486912" cy="3670180"/>
          </a:xfrm>
        </p:spPr>
        <p:txBody>
          <a:bodyPr>
            <a:normAutofit/>
          </a:bodyPr>
          <a:lstStyle/>
          <a:p>
            <a:r>
              <a:rPr lang="pt-PT" dirty="0"/>
              <a:t> </a:t>
            </a:r>
          </a:p>
          <a:p>
            <a:r>
              <a:rPr lang="pt-PT" b="1" dirty="0"/>
              <a:t>Fonte: </a:t>
            </a:r>
            <a:r>
              <a:rPr lang="pt-PT" dirty="0"/>
              <a:t>Arquivo particular de Teresa Medina. </a:t>
            </a:r>
          </a:p>
          <a:p>
            <a:endParaRPr lang="pt-PT" dirty="0"/>
          </a:p>
        </p:txBody>
      </p:sp>
      <p:pic>
        <p:nvPicPr>
          <p:cNvPr id="4" name="Imagem 3" descr="page318image2717212528">
            <a:extLst>
              <a:ext uri="{FF2B5EF4-FFF2-40B4-BE49-F238E27FC236}">
                <a16:creationId xmlns:a16="http://schemas.microsoft.com/office/drawing/2014/main" id="{0D82296F-DA78-6AB5-D8BE-9339BB6D5B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580" y="261842"/>
            <a:ext cx="6652389" cy="6334316"/>
          </a:xfrm>
          <a:prstGeom prst="rect">
            <a:avLst/>
          </a:prstGeom>
          <a:noFill/>
          <a:ln>
            <a:noFill/>
          </a:ln>
        </p:spPr>
      </p:pic>
      <p:sp>
        <p:nvSpPr>
          <p:cNvPr id="6" name="Retângulo 5">
            <a:extLst>
              <a:ext uri="{FF2B5EF4-FFF2-40B4-BE49-F238E27FC236}">
                <a16:creationId xmlns:a16="http://schemas.microsoft.com/office/drawing/2014/main" id="{4661BACC-F13A-4774-0A5D-5BF71F874A93}"/>
              </a:ext>
            </a:extLst>
          </p:cNvPr>
          <p:cNvSpPr/>
          <p:nvPr/>
        </p:nvSpPr>
        <p:spPr>
          <a:xfrm>
            <a:off x="6603055" y="0"/>
            <a:ext cx="48540" cy="6857999"/>
          </a:xfrm>
          <a:prstGeom prst="rect">
            <a:avLst/>
          </a:prstGeom>
          <a:solidFill>
            <a:srgbClr val="0A3F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7" name="Imagem 6">
            <a:extLst>
              <a:ext uri="{FF2B5EF4-FFF2-40B4-BE49-F238E27FC236}">
                <a16:creationId xmlns:a16="http://schemas.microsoft.com/office/drawing/2014/main" id="{FF7757C8-B532-82E6-496F-2EE811C5C992}"/>
              </a:ext>
            </a:extLst>
          </p:cNvPr>
          <p:cNvPicPr>
            <a:picLocks noChangeAspect="1"/>
          </p:cNvPicPr>
          <p:nvPr/>
        </p:nvPicPr>
        <p:blipFill>
          <a:blip r:embed="rId3"/>
          <a:stretch>
            <a:fillRect/>
          </a:stretch>
        </p:blipFill>
        <p:spPr>
          <a:xfrm>
            <a:off x="9521953" y="5990368"/>
            <a:ext cx="2340863" cy="624230"/>
          </a:xfrm>
          <a:prstGeom prst="rect">
            <a:avLst/>
          </a:prstGeom>
        </p:spPr>
      </p:pic>
    </p:spTree>
    <p:extLst>
      <p:ext uri="{BB962C8B-B14F-4D97-AF65-F5344CB8AC3E}">
        <p14:creationId xmlns:p14="http://schemas.microsoft.com/office/powerpoint/2010/main" val="2636306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A253B9-3526-CD46-9A94-70EDE674FB4A}"/>
              </a:ext>
            </a:extLst>
          </p:cNvPr>
          <p:cNvSpPr>
            <a:spLocks noGrp="1"/>
          </p:cNvSpPr>
          <p:nvPr>
            <p:ph type="title"/>
          </p:nvPr>
        </p:nvSpPr>
        <p:spPr/>
        <p:txBody>
          <a:bodyPr/>
          <a:lstStyle/>
          <a:p>
            <a:r>
              <a:rPr lang="pt-PT" dirty="0"/>
              <a:t>Ontem e hoje: </a:t>
            </a:r>
            <a:br>
              <a:rPr lang="pt-PT" dirty="0"/>
            </a:br>
            <a:r>
              <a:rPr lang="pt-PT" dirty="0"/>
              <a:t>não tem nada e tem tudo a ver</a:t>
            </a:r>
          </a:p>
        </p:txBody>
      </p:sp>
      <p:sp>
        <p:nvSpPr>
          <p:cNvPr id="3" name="Marcador de Posição de Conteúdo 2">
            <a:extLst>
              <a:ext uri="{FF2B5EF4-FFF2-40B4-BE49-F238E27FC236}">
                <a16:creationId xmlns:a16="http://schemas.microsoft.com/office/drawing/2014/main" id="{F2FCEFF1-DE6E-E74E-8BA0-2BE61C4BA4AA}"/>
              </a:ext>
            </a:extLst>
          </p:cNvPr>
          <p:cNvSpPr>
            <a:spLocks noGrp="1"/>
          </p:cNvSpPr>
          <p:nvPr>
            <p:ph idx="1"/>
          </p:nvPr>
        </p:nvSpPr>
        <p:spPr/>
        <p:txBody>
          <a:bodyPr>
            <a:normAutofit fontScale="92500" lnSpcReduction="20000"/>
          </a:bodyPr>
          <a:lstStyle/>
          <a:p>
            <a:r>
              <a:rPr lang="pt-PT" sz="2400" dirty="0"/>
              <a:t>- Medo e Liberdade</a:t>
            </a:r>
          </a:p>
          <a:p>
            <a:r>
              <a:rPr lang="pt-PT" sz="2400" b="1" dirty="0"/>
              <a:t>	- vencer o medo individual era tão importante ontem, como hoje</a:t>
            </a:r>
            <a:endParaRPr lang="pt-PT" sz="2400" dirty="0"/>
          </a:p>
          <a:p>
            <a:r>
              <a:rPr lang="pt-PT" sz="2400" b="1" dirty="0"/>
              <a:t> </a:t>
            </a:r>
            <a:endParaRPr lang="pt-PT" sz="2400" dirty="0"/>
          </a:p>
          <a:p>
            <a:r>
              <a:rPr lang="pt-PT" sz="2400" dirty="0"/>
              <a:t>- Organização Coletiva</a:t>
            </a:r>
          </a:p>
          <a:p>
            <a:r>
              <a:rPr lang="pt-PT" sz="2400" b="1" dirty="0"/>
              <a:t>	- estarmos sindicalizados e organizados é essencial para carreira médica e vida dignas</a:t>
            </a:r>
          </a:p>
          <a:p>
            <a:endParaRPr lang="pt-PT" sz="2400" dirty="0"/>
          </a:p>
          <a:p>
            <a:r>
              <a:rPr lang="pt-PT" sz="2400" dirty="0"/>
              <a:t>- Medicina, Povo e SNS</a:t>
            </a:r>
          </a:p>
          <a:p>
            <a:r>
              <a:rPr lang="pt-PT" sz="2400" b="1" dirty="0"/>
              <a:t>	- carreira médica digna no SNS, para uma vida digna nossa e de todos</a:t>
            </a:r>
            <a:endParaRPr lang="pt-PT" sz="2400" dirty="0"/>
          </a:p>
          <a:p>
            <a:r>
              <a:rPr lang="pt-PT" sz="2400" dirty="0"/>
              <a:t>	- fator determinante para uma carreira médica digna no social e no privado</a:t>
            </a:r>
          </a:p>
          <a:p>
            <a:endParaRPr lang="pt-PT" dirty="0"/>
          </a:p>
        </p:txBody>
      </p:sp>
    </p:spTree>
    <p:extLst>
      <p:ext uri="{BB962C8B-B14F-4D97-AF65-F5344CB8AC3E}">
        <p14:creationId xmlns:p14="http://schemas.microsoft.com/office/powerpoint/2010/main" val="524976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1FECF60-DD10-B9CD-7969-DFC5FFEC8FCF}"/>
              </a:ext>
            </a:extLst>
          </p:cNvPr>
          <p:cNvSpPr>
            <a:spLocks noGrp="1"/>
          </p:cNvSpPr>
          <p:nvPr>
            <p:ph type="title"/>
          </p:nvPr>
        </p:nvSpPr>
        <p:spPr>
          <a:xfrm>
            <a:off x="5239077" y="971816"/>
            <a:ext cx="6368142" cy="1450757"/>
          </a:xfrm>
        </p:spPr>
        <p:txBody>
          <a:bodyPr>
            <a:normAutofit/>
          </a:bodyPr>
          <a:lstStyle/>
          <a:p>
            <a:r>
              <a:rPr lang="pt-PT" sz="3400" b="1" dirty="0"/>
              <a:t>Imagem 1: </a:t>
            </a:r>
            <a:r>
              <a:rPr lang="pt-PT" sz="3400" dirty="0"/>
              <a:t>Capa dos Estatutos da AE da Faculdade de Medicina </a:t>
            </a:r>
            <a:br>
              <a:rPr lang="pt-PT" sz="3400" dirty="0"/>
            </a:br>
            <a:endParaRPr lang="pt-PT" sz="3400" dirty="0"/>
          </a:p>
        </p:txBody>
      </p:sp>
      <p:pic>
        <p:nvPicPr>
          <p:cNvPr id="4" name="Imagem 3" descr="page133image2689252720">
            <a:extLst>
              <a:ext uri="{FF2B5EF4-FFF2-40B4-BE49-F238E27FC236}">
                <a16:creationId xmlns:a16="http://schemas.microsoft.com/office/drawing/2014/main" id="{ECFBF06A-D64B-CD75-1EAA-58B5508B1946}"/>
              </a:ext>
            </a:extLst>
          </p:cNvPr>
          <p:cNvPicPr>
            <a:picLocks noChangeAspect="1"/>
          </p:cNvPicPr>
          <p:nvPr/>
        </p:nvPicPr>
        <p:blipFill>
          <a:blip r:embed="rId2" cstate="print">
            <a:extLst>
              <a:ext uri="{28A0092B-C50C-407E-A947-70E740481C1C}">
                <a14:useLocalDpi xmlns:a14="http://schemas.microsoft.com/office/drawing/2010/main" val="0"/>
              </a:ext>
            </a:extLst>
          </a:blip>
          <a:srcRect l="4392" r="2484" b="-2"/>
          <a:stretch>
            <a:fillRect/>
          </a:stretch>
        </p:blipFill>
        <p:spPr bwMode="auto">
          <a:xfrm>
            <a:off x="20" y="-12128"/>
            <a:ext cx="4654276" cy="6870127"/>
          </a:xfrm>
          <a:prstGeom prst="rect">
            <a:avLst/>
          </a:prstGeom>
          <a:noFill/>
        </p:spPr>
      </p:pic>
      <p:cxnSp>
        <p:nvCxnSpPr>
          <p:cNvPr id="8"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Marcador de Posição de Conteúdo 2">
            <a:extLst>
              <a:ext uri="{FF2B5EF4-FFF2-40B4-BE49-F238E27FC236}">
                <a16:creationId xmlns:a16="http://schemas.microsoft.com/office/drawing/2014/main" id="{6C4E6E99-11C6-CC2A-4FA1-7B8003D1C382}"/>
              </a:ext>
            </a:extLst>
          </p:cNvPr>
          <p:cNvSpPr>
            <a:spLocks noGrp="1"/>
          </p:cNvSpPr>
          <p:nvPr>
            <p:ph idx="1"/>
          </p:nvPr>
        </p:nvSpPr>
        <p:spPr>
          <a:xfrm>
            <a:off x="5287617" y="2673127"/>
            <a:ext cx="6170686" cy="2211494"/>
          </a:xfrm>
        </p:spPr>
        <p:txBody>
          <a:bodyPr>
            <a:normAutofit/>
          </a:bodyPr>
          <a:lstStyle/>
          <a:p>
            <a:pPr algn="just"/>
            <a:r>
              <a:rPr lang="pt-PT" b="1" dirty="0"/>
              <a:t>Fonte: </a:t>
            </a:r>
            <a:r>
              <a:rPr lang="pt-PT" dirty="0"/>
              <a:t>Arquivo particular de </a:t>
            </a:r>
            <a:r>
              <a:rPr lang="pt-PT" dirty="0" err="1"/>
              <a:t>Sérgio</a:t>
            </a:r>
            <a:r>
              <a:rPr lang="pt-PT" dirty="0"/>
              <a:t> Seca. Capa Estatutos da </a:t>
            </a:r>
            <a:r>
              <a:rPr lang="pt-PT" dirty="0" err="1"/>
              <a:t>Associação</a:t>
            </a:r>
            <a:r>
              <a:rPr lang="pt-PT" dirty="0"/>
              <a:t> de Estudantes da Faculdade de Medicina do Porto. Sem data [dactilografado]. </a:t>
            </a:r>
          </a:p>
          <a:p>
            <a:pPr algn="just"/>
            <a:endParaRPr lang="pt-PT" dirty="0"/>
          </a:p>
        </p:txBody>
      </p:sp>
      <p:pic>
        <p:nvPicPr>
          <p:cNvPr id="5" name="Imagem 4">
            <a:extLst>
              <a:ext uri="{FF2B5EF4-FFF2-40B4-BE49-F238E27FC236}">
                <a16:creationId xmlns:a16="http://schemas.microsoft.com/office/drawing/2014/main" id="{122BF851-5E6D-804C-CD7A-28F504705841}"/>
              </a:ext>
            </a:extLst>
          </p:cNvPr>
          <p:cNvPicPr>
            <a:picLocks noChangeAspect="1"/>
          </p:cNvPicPr>
          <p:nvPr/>
        </p:nvPicPr>
        <p:blipFill>
          <a:blip r:embed="rId3"/>
          <a:stretch>
            <a:fillRect/>
          </a:stretch>
        </p:blipFill>
        <p:spPr>
          <a:xfrm>
            <a:off x="9521953" y="5990368"/>
            <a:ext cx="2340863" cy="624230"/>
          </a:xfrm>
          <a:prstGeom prst="rect">
            <a:avLst/>
          </a:prstGeom>
        </p:spPr>
      </p:pic>
      <p:sp>
        <p:nvSpPr>
          <p:cNvPr id="10" name="Retângulo 9">
            <a:extLst>
              <a:ext uri="{FF2B5EF4-FFF2-40B4-BE49-F238E27FC236}">
                <a16:creationId xmlns:a16="http://schemas.microsoft.com/office/drawing/2014/main" id="{2F5C6867-D104-8AD4-6A6C-BCB26F97FC4D}"/>
              </a:ext>
            </a:extLst>
          </p:cNvPr>
          <p:cNvSpPr/>
          <p:nvPr/>
        </p:nvSpPr>
        <p:spPr>
          <a:xfrm>
            <a:off x="4654296" y="-12129"/>
            <a:ext cx="48540" cy="6857999"/>
          </a:xfrm>
          <a:prstGeom prst="rect">
            <a:avLst/>
          </a:prstGeom>
          <a:solidFill>
            <a:srgbClr val="0A3F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05686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A253B9-3526-CD46-9A94-70EDE674FB4A}"/>
              </a:ext>
            </a:extLst>
          </p:cNvPr>
          <p:cNvSpPr>
            <a:spLocks noGrp="1"/>
          </p:cNvSpPr>
          <p:nvPr>
            <p:ph type="title"/>
          </p:nvPr>
        </p:nvSpPr>
        <p:spPr/>
        <p:txBody>
          <a:bodyPr/>
          <a:lstStyle/>
          <a:p>
            <a:r>
              <a:rPr lang="pt-PT" dirty="0"/>
              <a:t>Não tem nada e tem tudo a ver...</a:t>
            </a:r>
          </a:p>
        </p:txBody>
      </p:sp>
      <p:sp>
        <p:nvSpPr>
          <p:cNvPr id="3" name="Marcador de Posição de Conteúdo 2">
            <a:extLst>
              <a:ext uri="{FF2B5EF4-FFF2-40B4-BE49-F238E27FC236}">
                <a16:creationId xmlns:a16="http://schemas.microsoft.com/office/drawing/2014/main" id="{F2FCEFF1-DE6E-E74E-8BA0-2BE61C4BA4AA}"/>
              </a:ext>
            </a:extLst>
          </p:cNvPr>
          <p:cNvSpPr>
            <a:spLocks noGrp="1"/>
          </p:cNvSpPr>
          <p:nvPr>
            <p:ph idx="1"/>
          </p:nvPr>
        </p:nvSpPr>
        <p:spPr/>
        <p:txBody>
          <a:bodyPr>
            <a:normAutofit fontScale="92500" lnSpcReduction="10000"/>
          </a:bodyPr>
          <a:lstStyle/>
          <a:p>
            <a:r>
              <a:rPr lang="pt-PT" sz="2400" dirty="0"/>
              <a:t>- Medo e Liberdade</a:t>
            </a:r>
          </a:p>
          <a:p>
            <a:r>
              <a:rPr lang="pt-PT" sz="2400" b="1" dirty="0"/>
              <a:t>	- vencer o medo individual era tão importante ontem, como o é hoje</a:t>
            </a:r>
            <a:endParaRPr lang="pt-PT" sz="2400" dirty="0"/>
          </a:p>
          <a:p>
            <a:r>
              <a:rPr lang="pt-PT" sz="2400" b="1" dirty="0"/>
              <a:t> </a:t>
            </a:r>
            <a:endParaRPr lang="pt-PT" sz="2400" dirty="0"/>
          </a:p>
          <a:p>
            <a:r>
              <a:rPr lang="pt-PT" sz="2400" dirty="0"/>
              <a:t>- Organização Coletiva</a:t>
            </a:r>
          </a:p>
          <a:p>
            <a:r>
              <a:rPr lang="pt-PT" sz="2400" b="1" dirty="0"/>
              <a:t>	- estarmos organizados é essencial para uma carreira médica e vida dignas</a:t>
            </a:r>
          </a:p>
          <a:p>
            <a:endParaRPr lang="pt-PT" sz="2400" dirty="0"/>
          </a:p>
          <a:p>
            <a:r>
              <a:rPr lang="pt-PT" sz="2400" dirty="0"/>
              <a:t>- Medicina, Povo e SNS</a:t>
            </a:r>
          </a:p>
          <a:p>
            <a:r>
              <a:rPr lang="pt-PT" sz="2400" b="1" dirty="0"/>
              <a:t>	- uma carreira médica digna no SNS, para uma vida digna nossa e de todos</a:t>
            </a:r>
            <a:endParaRPr lang="pt-PT" sz="2400" dirty="0"/>
          </a:p>
          <a:p>
            <a:r>
              <a:rPr lang="pt-PT" sz="2400" dirty="0"/>
              <a:t>	- fator determinante para uma carreira médica digna no social e no privado</a:t>
            </a:r>
          </a:p>
          <a:p>
            <a:endParaRPr lang="pt-PT" dirty="0"/>
          </a:p>
        </p:txBody>
      </p:sp>
    </p:spTree>
    <p:extLst>
      <p:ext uri="{BB962C8B-B14F-4D97-AF65-F5344CB8AC3E}">
        <p14:creationId xmlns:p14="http://schemas.microsoft.com/office/powerpoint/2010/main" val="155565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F6B604-FE27-DE8E-84BE-7F18EDEF008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5" name="Título 1">
            <a:extLst>
              <a:ext uri="{FF2B5EF4-FFF2-40B4-BE49-F238E27FC236}">
                <a16:creationId xmlns:a16="http://schemas.microsoft.com/office/drawing/2014/main" id="{450DC46F-4458-0E91-8B2C-24AC3032059F}"/>
              </a:ext>
            </a:extLst>
          </p:cNvPr>
          <p:cNvSpPr txBox="1">
            <a:spLocks/>
          </p:cNvSpPr>
          <p:nvPr/>
        </p:nvSpPr>
        <p:spPr>
          <a:xfrm>
            <a:off x="950976" y="-2254435"/>
            <a:ext cx="10764447" cy="3686015"/>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b="1" dirty="0">
                <a:solidFill>
                  <a:schemeClr val="tx1">
                    <a:lumMod val="85000"/>
                    <a:lumOff val="15000"/>
                  </a:schemeClr>
                </a:solidFill>
              </a:rPr>
              <a:t>Imagem 2: </a:t>
            </a:r>
            <a:r>
              <a:rPr lang="en-US" sz="2800" dirty="0" err="1">
                <a:solidFill>
                  <a:schemeClr val="tx1">
                    <a:lumMod val="85000"/>
                    <a:lumOff val="15000"/>
                  </a:schemeClr>
                </a:solidFill>
              </a:rPr>
              <a:t>Capas</a:t>
            </a:r>
            <a:r>
              <a:rPr lang="en-US" sz="2800" dirty="0">
                <a:solidFill>
                  <a:schemeClr val="tx1">
                    <a:lumMod val="85000"/>
                    <a:lumOff val="15000"/>
                  </a:schemeClr>
                </a:solidFill>
              </a:rPr>
              <a:t> das </a:t>
            </a:r>
            <a:r>
              <a:rPr lang="en-US" sz="2800" dirty="0" err="1">
                <a:solidFill>
                  <a:schemeClr val="tx1">
                    <a:lumMod val="85000"/>
                    <a:lumOff val="15000"/>
                  </a:schemeClr>
                </a:solidFill>
              </a:rPr>
              <a:t>listas</a:t>
            </a:r>
            <a:r>
              <a:rPr lang="en-US" sz="2800" dirty="0">
                <a:solidFill>
                  <a:schemeClr val="tx1">
                    <a:lumMod val="85000"/>
                    <a:lumOff val="15000"/>
                  </a:schemeClr>
                </a:solidFill>
              </a:rPr>
              <a:t> </a:t>
            </a:r>
            <a:r>
              <a:rPr lang="en-US" sz="2800" dirty="0" err="1">
                <a:solidFill>
                  <a:schemeClr val="tx1">
                    <a:lumMod val="85000"/>
                    <a:lumOff val="15000"/>
                  </a:schemeClr>
                </a:solidFill>
              </a:rPr>
              <a:t>candidatas</a:t>
            </a:r>
            <a:r>
              <a:rPr lang="en-US" sz="2800" dirty="0">
                <a:solidFill>
                  <a:schemeClr val="tx1">
                    <a:lumMod val="85000"/>
                    <a:lumOff val="15000"/>
                  </a:schemeClr>
                </a:solidFill>
              </a:rPr>
              <a:t> à CIAEFMP 1966-1967 e 1967-1968 </a:t>
            </a:r>
            <a:br>
              <a:rPr lang="en-US" sz="5000" dirty="0">
                <a:solidFill>
                  <a:schemeClr val="tx1">
                    <a:lumMod val="85000"/>
                    <a:lumOff val="15000"/>
                  </a:schemeClr>
                </a:solidFill>
              </a:rPr>
            </a:br>
            <a:endParaRPr lang="en-US" sz="5000" dirty="0">
              <a:solidFill>
                <a:schemeClr val="tx1">
                  <a:lumMod val="85000"/>
                  <a:lumOff val="15000"/>
                </a:schemeClr>
              </a:solidFill>
            </a:endParaRPr>
          </a:p>
        </p:txBody>
      </p:sp>
      <p:pic>
        <p:nvPicPr>
          <p:cNvPr id="16" name="Marcador de Posição de Conteúdo 5" descr="page159image2682794880">
            <a:extLst>
              <a:ext uri="{FF2B5EF4-FFF2-40B4-BE49-F238E27FC236}">
                <a16:creationId xmlns:a16="http://schemas.microsoft.com/office/drawing/2014/main" id="{E3D3BC4C-F306-D80B-F393-0F222D2DFC49}"/>
              </a:ext>
            </a:extLst>
          </p:cNvPr>
          <p:cNvPicPr>
            <a:picLocks noChangeAspect="1"/>
          </p:cNvPicPr>
          <p:nvPr/>
        </p:nvPicPr>
        <p:blipFill>
          <a:blip r:embed="rId2" cstate="print">
            <a:extLst>
              <a:ext uri="{28A0092B-C50C-407E-A947-70E740481C1C}">
                <a14:useLocalDpi xmlns:a14="http://schemas.microsoft.com/office/drawing/2010/main" val="0"/>
              </a:ext>
            </a:extLst>
          </a:blip>
          <a:srcRect l="4329" r="474"/>
          <a:stretch>
            <a:fillRect/>
          </a:stretch>
        </p:blipFill>
        <p:spPr bwMode="auto">
          <a:xfrm>
            <a:off x="3294058" y="1177825"/>
            <a:ext cx="3743631" cy="5538735"/>
          </a:xfrm>
          <a:prstGeom prst="rect">
            <a:avLst/>
          </a:prstGeom>
          <a:noFill/>
        </p:spPr>
      </p:pic>
      <p:sp>
        <p:nvSpPr>
          <p:cNvPr id="17" name="CaixaDeTexto 16">
            <a:extLst>
              <a:ext uri="{FF2B5EF4-FFF2-40B4-BE49-F238E27FC236}">
                <a16:creationId xmlns:a16="http://schemas.microsoft.com/office/drawing/2014/main" id="{A3B8E180-F8FE-2BCD-9ED2-ABAFC80B2D82}"/>
              </a:ext>
            </a:extLst>
          </p:cNvPr>
          <p:cNvSpPr txBox="1"/>
          <p:nvPr/>
        </p:nvSpPr>
        <p:spPr>
          <a:xfrm>
            <a:off x="244860" y="2672828"/>
            <a:ext cx="2682240" cy="1754326"/>
          </a:xfrm>
          <a:prstGeom prst="rect">
            <a:avLst/>
          </a:prstGeom>
          <a:noFill/>
        </p:spPr>
        <p:txBody>
          <a:bodyPr wrap="square">
            <a:spAutoFit/>
          </a:bodyPr>
          <a:lstStyle/>
          <a:p>
            <a:pPr algn="just">
              <a:buNone/>
            </a:pPr>
            <a:r>
              <a:rPr lang="pt-PT" b="1" dirty="0">
                <a:effectLst/>
                <a:latin typeface="Calibri" panose="020F0502020204030204" pitchFamily="34" charset="0"/>
                <a:ea typeface="Times New Roman" panose="02020603050405020304" pitchFamily="18" charset="0"/>
                <a:cs typeface="Times New Roman" panose="02020603050405020304" pitchFamily="18" charset="0"/>
              </a:rPr>
              <a:t>Fonte: </a:t>
            </a:r>
            <a:r>
              <a:rPr lang="pt-PT" dirty="0">
                <a:effectLst/>
                <a:latin typeface="Calibri" panose="020F0502020204030204" pitchFamily="34" charset="0"/>
                <a:ea typeface="Times New Roman" panose="02020603050405020304" pitchFamily="18" charset="0"/>
                <a:cs typeface="Times New Roman" panose="02020603050405020304" pitchFamily="18" charset="0"/>
              </a:rPr>
              <a:t>Arquivo particular de </a:t>
            </a:r>
            <a:r>
              <a:rPr lang="pt-PT" dirty="0" err="1">
                <a:effectLst/>
                <a:latin typeface="Calibri" panose="020F0502020204030204" pitchFamily="34" charset="0"/>
                <a:ea typeface="Times New Roman" panose="02020603050405020304" pitchFamily="18" charset="0"/>
                <a:cs typeface="Times New Roman" panose="02020603050405020304" pitchFamily="18" charset="0"/>
              </a:rPr>
              <a:t>António</a:t>
            </a:r>
            <a:r>
              <a:rPr lang="pt-PT" dirty="0">
                <a:effectLst/>
                <a:latin typeface="Calibri" panose="020F0502020204030204" pitchFamily="34" charset="0"/>
                <a:ea typeface="Times New Roman" panose="02020603050405020304" pitchFamily="18" charset="0"/>
                <a:cs typeface="Times New Roman" panose="02020603050405020304" pitchFamily="18" charset="0"/>
              </a:rPr>
              <a:t> Dias. Capas Listas Candidatas à </a:t>
            </a:r>
            <a:r>
              <a:rPr lang="pt-PT" dirty="0" err="1">
                <a:effectLst/>
                <a:latin typeface="Calibri" panose="020F0502020204030204" pitchFamily="34" charset="0"/>
                <a:ea typeface="Times New Roman" panose="02020603050405020304" pitchFamily="18" charset="0"/>
                <a:cs typeface="Times New Roman" panose="02020603050405020304" pitchFamily="18" charset="0"/>
              </a:rPr>
              <a:t>Associação</a:t>
            </a:r>
            <a:r>
              <a:rPr lang="pt-PT" dirty="0">
                <a:effectLst/>
                <a:latin typeface="Calibri" panose="020F0502020204030204" pitchFamily="34" charset="0"/>
                <a:ea typeface="Times New Roman" panose="02020603050405020304" pitchFamily="18" charset="0"/>
                <a:cs typeface="Times New Roman" panose="02020603050405020304" pitchFamily="18" charset="0"/>
              </a:rPr>
              <a:t> de Medicina nos anos letivos de 1966-1967 e 1967-1968. </a:t>
            </a:r>
            <a:endParaRPr lang="pt-PT"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Imagem 17" descr="page159image2682810608">
            <a:extLst>
              <a:ext uri="{FF2B5EF4-FFF2-40B4-BE49-F238E27FC236}">
                <a16:creationId xmlns:a16="http://schemas.microsoft.com/office/drawing/2014/main" id="{E3F8861F-DAFB-91E3-CCF1-C3FCEC7B14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9105" y="1234440"/>
            <a:ext cx="4677734" cy="5467581"/>
          </a:xfrm>
          <a:prstGeom prst="rect">
            <a:avLst/>
          </a:prstGeom>
          <a:noFill/>
          <a:ln>
            <a:noFill/>
          </a:ln>
        </p:spPr>
      </p:pic>
      <p:sp>
        <p:nvSpPr>
          <p:cNvPr id="20" name="Retângulo 19">
            <a:extLst>
              <a:ext uri="{FF2B5EF4-FFF2-40B4-BE49-F238E27FC236}">
                <a16:creationId xmlns:a16="http://schemas.microsoft.com/office/drawing/2014/main" id="{B281072A-B7EF-78D8-8A7B-40CBBAD7F249}"/>
              </a:ext>
            </a:extLst>
          </p:cNvPr>
          <p:cNvSpPr/>
          <p:nvPr/>
        </p:nvSpPr>
        <p:spPr>
          <a:xfrm>
            <a:off x="-1" y="968733"/>
            <a:ext cx="12192000" cy="109728"/>
          </a:xfrm>
          <a:prstGeom prst="rect">
            <a:avLst/>
          </a:prstGeom>
          <a:solidFill>
            <a:srgbClr val="0A3F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1" name="Imagem 20">
            <a:extLst>
              <a:ext uri="{FF2B5EF4-FFF2-40B4-BE49-F238E27FC236}">
                <a16:creationId xmlns:a16="http://schemas.microsoft.com/office/drawing/2014/main" id="{251062FD-4F72-394C-C7F5-6ADFBC300D98}"/>
              </a:ext>
            </a:extLst>
          </p:cNvPr>
          <p:cNvPicPr>
            <a:picLocks noChangeAspect="1"/>
          </p:cNvPicPr>
          <p:nvPr/>
        </p:nvPicPr>
        <p:blipFill>
          <a:blip r:embed="rId4"/>
          <a:stretch>
            <a:fillRect/>
          </a:stretch>
        </p:blipFill>
        <p:spPr>
          <a:xfrm>
            <a:off x="244860" y="6100191"/>
            <a:ext cx="2340863" cy="624230"/>
          </a:xfrm>
          <a:prstGeom prst="rect">
            <a:avLst/>
          </a:prstGeom>
        </p:spPr>
      </p:pic>
    </p:spTree>
    <p:extLst>
      <p:ext uri="{BB962C8B-B14F-4D97-AF65-F5344CB8AC3E}">
        <p14:creationId xmlns:p14="http://schemas.microsoft.com/office/powerpoint/2010/main" val="244121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00278C-6D45-0646-AC85-4C94A83D56A4}"/>
              </a:ext>
            </a:extLst>
          </p:cNvPr>
          <p:cNvSpPr>
            <a:spLocks noGrp="1"/>
          </p:cNvSpPr>
          <p:nvPr>
            <p:ph type="title"/>
          </p:nvPr>
        </p:nvSpPr>
        <p:spPr/>
        <p:txBody>
          <a:bodyPr>
            <a:normAutofit fontScale="90000"/>
          </a:bodyPr>
          <a:lstStyle/>
          <a:p>
            <a:br>
              <a:rPr lang="pt-PT" b="1" dirty="0"/>
            </a:br>
            <a:br>
              <a:rPr lang="pt-PT" b="1" dirty="0"/>
            </a:br>
            <a:br>
              <a:rPr lang="pt-PT" b="1" dirty="0"/>
            </a:br>
            <a:br>
              <a:rPr lang="pt-PT" b="1" dirty="0"/>
            </a:br>
            <a:br>
              <a:rPr lang="pt-PT" b="1" dirty="0"/>
            </a:br>
            <a:br>
              <a:rPr lang="pt-PT" dirty="0"/>
            </a:br>
            <a:r>
              <a:rPr lang="pt-PT" sz="6700" b="1" dirty="0"/>
              <a:t>O medo e a liberdade</a:t>
            </a:r>
            <a:endParaRPr lang="pt-PT" sz="6700" dirty="0"/>
          </a:p>
        </p:txBody>
      </p:sp>
      <p:sp>
        <p:nvSpPr>
          <p:cNvPr id="3" name="Marcador de Posição de Conteúdo 2">
            <a:extLst>
              <a:ext uri="{FF2B5EF4-FFF2-40B4-BE49-F238E27FC236}">
                <a16:creationId xmlns:a16="http://schemas.microsoft.com/office/drawing/2014/main" id="{62E5D909-4193-BE47-9B02-35864DE49C7D}"/>
              </a:ext>
            </a:extLst>
          </p:cNvPr>
          <p:cNvSpPr>
            <a:spLocks noGrp="1"/>
          </p:cNvSpPr>
          <p:nvPr>
            <p:ph idx="1"/>
          </p:nvPr>
        </p:nvSpPr>
        <p:spPr/>
        <p:txBody>
          <a:bodyPr>
            <a:normAutofit fontScale="25000" lnSpcReduction="20000"/>
          </a:bodyPr>
          <a:lstStyle/>
          <a:p>
            <a:r>
              <a:rPr lang="pt-PT" dirty="0"/>
              <a:t> </a:t>
            </a:r>
          </a:p>
          <a:p>
            <a:pPr lvl="1"/>
            <a:r>
              <a:rPr lang="pt-PT" sz="7800" dirty="0"/>
              <a:t>em 1963, apesar de todas as limitações impostas pela ditadura fascista, foi criada a CI da AEFMP, aproveitando um diploma que previa a criação de agremiações estudantis</a:t>
            </a:r>
          </a:p>
          <a:p>
            <a:pPr lvl="1"/>
            <a:endParaRPr lang="pt-PT" sz="7800" dirty="0"/>
          </a:p>
          <a:p>
            <a:pPr lvl="1"/>
            <a:r>
              <a:rPr lang="pt-PT" sz="8000" dirty="0"/>
              <a:t>a atividade associativa, editorial, pedagógica, greves, reuniões, eleições anuais</a:t>
            </a:r>
            <a:endParaRPr lang="pt-PT" sz="7800" dirty="0"/>
          </a:p>
          <a:p>
            <a:pPr lvl="1"/>
            <a:r>
              <a:rPr lang="pt-PT" sz="7800" dirty="0"/>
              <a:t>prisão em 196?, na PIDE, 44 dias e 10 dias de tortura do sono do António Graça</a:t>
            </a:r>
          </a:p>
          <a:p>
            <a:pPr lvl="1"/>
            <a:r>
              <a:rPr lang="pt-PT" sz="8000" dirty="0"/>
              <a:t>encerramento de instalações da AE em 1971 </a:t>
            </a:r>
          </a:p>
          <a:p>
            <a:pPr lvl="1"/>
            <a:r>
              <a:rPr lang="pt-PT" sz="8000" dirty="0"/>
              <a:t>1972 a 1974 - ocupação da Faculdade pela polícia, prisões e suspensões</a:t>
            </a:r>
          </a:p>
          <a:p>
            <a:pPr lvl="1"/>
            <a:r>
              <a:rPr lang="pt-PT" sz="8000" dirty="0"/>
              <a:t>o exercício de direitos fundamentais continuou apesar da violenta repressão</a:t>
            </a:r>
          </a:p>
          <a:p>
            <a:pPr lvl="1"/>
            <a:endParaRPr lang="pt-PT" sz="8000" dirty="0"/>
          </a:p>
          <a:p>
            <a:pPr lvl="1"/>
            <a:r>
              <a:rPr lang="pt-PT" sz="8000" dirty="0"/>
              <a:t>o medo existia e existe, a repressão existia e agora?</a:t>
            </a:r>
          </a:p>
          <a:p>
            <a:pPr lvl="1"/>
            <a:r>
              <a:rPr lang="pt-PT" sz="8000" dirty="0"/>
              <a:t>a liberdade não tem selo de garantia, tendo o suporte constitucional e legal, só exercendo-a, a alimentamos</a:t>
            </a:r>
            <a:endParaRPr lang="pt-PT" sz="8000" b="1" dirty="0"/>
          </a:p>
          <a:p>
            <a:pPr lvl="1"/>
            <a:r>
              <a:rPr lang="pt-PT" sz="8000" b="1" dirty="0"/>
              <a:t>não basta haver liberdade formal, só usando-a ela se torna real...</a:t>
            </a:r>
            <a:endParaRPr lang="pt-PT" sz="8000" dirty="0"/>
          </a:p>
          <a:p>
            <a:r>
              <a:rPr lang="pt-PT" sz="8000" dirty="0"/>
              <a:t> </a:t>
            </a:r>
          </a:p>
          <a:p>
            <a:endParaRPr lang="pt-PT" dirty="0"/>
          </a:p>
        </p:txBody>
      </p:sp>
    </p:spTree>
    <p:extLst>
      <p:ext uri="{BB962C8B-B14F-4D97-AF65-F5344CB8AC3E}">
        <p14:creationId xmlns:p14="http://schemas.microsoft.com/office/powerpoint/2010/main" val="3822290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0D095D-BC6D-633E-DEA0-7086E18A40A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06F979B-7B7B-6E0B-A1FE-AACFC208A244}"/>
              </a:ext>
            </a:extLst>
          </p:cNvPr>
          <p:cNvSpPr>
            <a:spLocks noGrp="1"/>
          </p:cNvSpPr>
          <p:nvPr>
            <p:ph type="title"/>
          </p:nvPr>
        </p:nvSpPr>
        <p:spPr>
          <a:xfrm>
            <a:off x="885519" y="-407904"/>
            <a:ext cx="11306481" cy="1450757"/>
          </a:xfrm>
        </p:spPr>
        <p:txBody>
          <a:bodyPr>
            <a:noAutofit/>
          </a:bodyPr>
          <a:lstStyle/>
          <a:p>
            <a:r>
              <a:rPr lang="pt-PT" sz="3200" b="1" dirty="0"/>
              <a:t>Imagem 3: </a:t>
            </a:r>
            <a:r>
              <a:rPr lang="pt-PT" sz="3200" dirty="0"/>
              <a:t>Capas do Boletim </a:t>
            </a:r>
            <a:r>
              <a:rPr lang="pt-PT" sz="3200" dirty="0" err="1"/>
              <a:t>Perspectivas</a:t>
            </a:r>
            <a:r>
              <a:rPr lang="pt-PT" sz="3200" dirty="0"/>
              <a:t> n.º 1 e n.º 2 </a:t>
            </a:r>
            <a:endParaRPr lang="pt-PT" sz="2000" dirty="0"/>
          </a:p>
        </p:txBody>
      </p:sp>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Marcador de Posição de Conteúdo 2">
            <a:extLst>
              <a:ext uri="{FF2B5EF4-FFF2-40B4-BE49-F238E27FC236}">
                <a16:creationId xmlns:a16="http://schemas.microsoft.com/office/drawing/2014/main" id="{A93612C3-2BBD-EF94-C864-06E6EBF919AB}"/>
              </a:ext>
            </a:extLst>
          </p:cNvPr>
          <p:cNvSpPr>
            <a:spLocks noGrp="1"/>
          </p:cNvSpPr>
          <p:nvPr>
            <p:ph idx="1"/>
          </p:nvPr>
        </p:nvSpPr>
        <p:spPr>
          <a:xfrm>
            <a:off x="616673" y="3026826"/>
            <a:ext cx="2286366" cy="3670180"/>
          </a:xfrm>
        </p:spPr>
        <p:txBody>
          <a:bodyPr>
            <a:normAutofit/>
          </a:bodyPr>
          <a:lstStyle/>
          <a:p>
            <a:r>
              <a:rPr lang="pt-PT" b="1" dirty="0"/>
              <a:t>Fonte: </a:t>
            </a:r>
            <a:r>
              <a:rPr lang="pt-PT" dirty="0"/>
              <a:t>Arquivo Particular de </a:t>
            </a:r>
            <a:r>
              <a:rPr lang="pt-PT" dirty="0" err="1"/>
              <a:t>António</a:t>
            </a:r>
            <a:r>
              <a:rPr lang="pt-PT" dirty="0"/>
              <a:t> Dias. </a:t>
            </a:r>
            <a:r>
              <a:rPr lang="pt-PT" dirty="0" err="1"/>
              <a:t>Perspectivas</a:t>
            </a:r>
            <a:r>
              <a:rPr lang="pt-PT" dirty="0"/>
              <a:t>. Porto. 12.1966; 03-1967.</a:t>
            </a:r>
          </a:p>
          <a:p>
            <a:endParaRPr lang="pt-PT" dirty="0"/>
          </a:p>
        </p:txBody>
      </p:sp>
      <p:pic>
        <p:nvPicPr>
          <p:cNvPr id="5" name="Imagem 4" descr="page270image2703483712">
            <a:extLst>
              <a:ext uri="{FF2B5EF4-FFF2-40B4-BE49-F238E27FC236}">
                <a16:creationId xmlns:a16="http://schemas.microsoft.com/office/drawing/2014/main" id="{76FC2141-8C96-A1DF-E7B7-0ECA5671AF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19712" y="1450757"/>
            <a:ext cx="4208093" cy="5326690"/>
          </a:xfrm>
          <a:prstGeom prst="rect">
            <a:avLst/>
          </a:prstGeom>
          <a:noFill/>
          <a:ln>
            <a:noFill/>
          </a:ln>
        </p:spPr>
      </p:pic>
      <p:pic>
        <p:nvPicPr>
          <p:cNvPr id="10" name="Imagem 9" descr="page270image2703484656">
            <a:extLst>
              <a:ext uri="{FF2B5EF4-FFF2-40B4-BE49-F238E27FC236}">
                <a16:creationId xmlns:a16="http://schemas.microsoft.com/office/drawing/2014/main" id="{C41C75C6-C9A4-B966-034B-9503758A81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8527" y="1415530"/>
            <a:ext cx="4155766" cy="5326690"/>
          </a:xfrm>
          <a:prstGeom prst="rect">
            <a:avLst/>
          </a:prstGeom>
          <a:noFill/>
          <a:ln>
            <a:noFill/>
          </a:ln>
        </p:spPr>
      </p:pic>
      <p:sp>
        <p:nvSpPr>
          <p:cNvPr id="12" name="Retângulo 11">
            <a:extLst>
              <a:ext uri="{FF2B5EF4-FFF2-40B4-BE49-F238E27FC236}">
                <a16:creationId xmlns:a16="http://schemas.microsoft.com/office/drawing/2014/main" id="{08248FEA-24E6-DD28-0AFE-265773EFB251}"/>
              </a:ext>
            </a:extLst>
          </p:cNvPr>
          <p:cNvSpPr/>
          <p:nvPr/>
        </p:nvSpPr>
        <p:spPr>
          <a:xfrm>
            <a:off x="0" y="1250596"/>
            <a:ext cx="12192000" cy="109728"/>
          </a:xfrm>
          <a:prstGeom prst="rect">
            <a:avLst/>
          </a:prstGeom>
          <a:solidFill>
            <a:srgbClr val="0A3F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Imagem 13">
            <a:extLst>
              <a:ext uri="{FF2B5EF4-FFF2-40B4-BE49-F238E27FC236}">
                <a16:creationId xmlns:a16="http://schemas.microsoft.com/office/drawing/2014/main" id="{799CC4C2-CFFC-3A6C-B2F0-36A0641105ED}"/>
              </a:ext>
            </a:extLst>
          </p:cNvPr>
          <p:cNvPicPr>
            <a:picLocks noChangeAspect="1"/>
          </p:cNvPicPr>
          <p:nvPr/>
        </p:nvPicPr>
        <p:blipFill>
          <a:blip r:embed="rId4"/>
          <a:stretch>
            <a:fillRect/>
          </a:stretch>
        </p:blipFill>
        <p:spPr>
          <a:xfrm>
            <a:off x="244860" y="6100191"/>
            <a:ext cx="2340863" cy="624230"/>
          </a:xfrm>
          <a:prstGeom prst="rect">
            <a:avLst/>
          </a:prstGeom>
        </p:spPr>
      </p:pic>
    </p:spTree>
    <p:extLst>
      <p:ext uri="{BB962C8B-B14F-4D97-AF65-F5344CB8AC3E}">
        <p14:creationId xmlns:p14="http://schemas.microsoft.com/office/powerpoint/2010/main" val="45876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EBE07-87B2-ABBA-185E-CBFA2917D9F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C5B55DD-5BC4-7782-D95B-BF74FF80ECE7}"/>
              </a:ext>
            </a:extLst>
          </p:cNvPr>
          <p:cNvSpPr>
            <a:spLocks noGrp="1"/>
          </p:cNvSpPr>
          <p:nvPr>
            <p:ph type="title"/>
          </p:nvPr>
        </p:nvSpPr>
        <p:spPr>
          <a:xfrm>
            <a:off x="7550477" y="634946"/>
            <a:ext cx="3999266" cy="1450757"/>
          </a:xfrm>
        </p:spPr>
        <p:txBody>
          <a:bodyPr>
            <a:noAutofit/>
          </a:bodyPr>
          <a:lstStyle/>
          <a:p>
            <a:r>
              <a:rPr lang="pt-PT" sz="2400" b="1" dirty="0"/>
              <a:t>Imagem 11</a:t>
            </a:r>
            <a:r>
              <a:rPr lang="pt-PT" sz="2400" dirty="0"/>
              <a:t>: Comunicado da Mesa da Assembleia Geral da AEFMUP, fevereiro de 1972. </a:t>
            </a:r>
          </a:p>
        </p:txBody>
      </p:sp>
      <p:sp>
        <p:nvSpPr>
          <p:cNvPr id="3" name="Marcador de Posição de Conteúdo 2">
            <a:extLst>
              <a:ext uri="{FF2B5EF4-FFF2-40B4-BE49-F238E27FC236}">
                <a16:creationId xmlns:a16="http://schemas.microsoft.com/office/drawing/2014/main" id="{C7B176CC-A7DA-8C73-79E2-67E7379A7954}"/>
              </a:ext>
            </a:extLst>
          </p:cNvPr>
          <p:cNvSpPr>
            <a:spLocks noGrp="1"/>
          </p:cNvSpPr>
          <p:nvPr>
            <p:ph idx="1"/>
          </p:nvPr>
        </p:nvSpPr>
        <p:spPr>
          <a:xfrm>
            <a:off x="8032606" y="2664136"/>
            <a:ext cx="3035008" cy="3670180"/>
          </a:xfrm>
        </p:spPr>
        <p:txBody>
          <a:bodyPr>
            <a:normAutofit/>
          </a:bodyPr>
          <a:lstStyle/>
          <a:p>
            <a:r>
              <a:rPr lang="pt-PT" dirty="0"/>
              <a:t>Fonte: Arquivo particular de </a:t>
            </a:r>
            <a:r>
              <a:rPr lang="pt-PT" dirty="0" err="1"/>
              <a:t>António</a:t>
            </a:r>
            <a:r>
              <a:rPr lang="pt-PT" dirty="0"/>
              <a:t> Dias, </a:t>
            </a:r>
            <a:r>
              <a:rPr lang="pt-PT" i="1" dirty="0"/>
              <a:t>Comunicado da Mesa da Assembleia Geral da AEFMP</a:t>
            </a:r>
            <a:r>
              <a:rPr lang="pt-PT" dirty="0"/>
              <a:t>. Porto, 08.02.1974 [dactilografado]. </a:t>
            </a:r>
          </a:p>
          <a:p>
            <a:endParaRPr lang="pt-PT" dirty="0"/>
          </a:p>
        </p:txBody>
      </p:sp>
      <p:pic>
        <p:nvPicPr>
          <p:cNvPr id="5" name="Imagem 4" descr="page18image2627092016">
            <a:extLst>
              <a:ext uri="{FF2B5EF4-FFF2-40B4-BE49-F238E27FC236}">
                <a16:creationId xmlns:a16="http://schemas.microsoft.com/office/drawing/2014/main" id="{D9F5CD8A-2187-596F-0331-16CF999528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647" y="857885"/>
            <a:ext cx="7179011" cy="5132483"/>
          </a:xfrm>
          <a:prstGeom prst="rect">
            <a:avLst/>
          </a:prstGeom>
          <a:noFill/>
          <a:ln>
            <a:noFill/>
          </a:ln>
        </p:spPr>
      </p:pic>
      <p:sp>
        <p:nvSpPr>
          <p:cNvPr id="8" name="Retângulo 7">
            <a:extLst>
              <a:ext uri="{FF2B5EF4-FFF2-40B4-BE49-F238E27FC236}">
                <a16:creationId xmlns:a16="http://schemas.microsoft.com/office/drawing/2014/main" id="{CFBC6870-94AB-85C2-6044-8316A295F56C}"/>
              </a:ext>
            </a:extLst>
          </p:cNvPr>
          <p:cNvSpPr/>
          <p:nvPr/>
        </p:nvSpPr>
        <p:spPr>
          <a:xfrm>
            <a:off x="7323022" y="1"/>
            <a:ext cx="48540" cy="6857999"/>
          </a:xfrm>
          <a:prstGeom prst="rect">
            <a:avLst/>
          </a:prstGeom>
          <a:solidFill>
            <a:srgbClr val="0A3F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15" name="Imagem 14">
            <a:extLst>
              <a:ext uri="{FF2B5EF4-FFF2-40B4-BE49-F238E27FC236}">
                <a16:creationId xmlns:a16="http://schemas.microsoft.com/office/drawing/2014/main" id="{E54C129C-E71D-31FD-7FD3-80A029DB1153}"/>
              </a:ext>
            </a:extLst>
          </p:cNvPr>
          <p:cNvPicPr>
            <a:picLocks noChangeAspect="1"/>
          </p:cNvPicPr>
          <p:nvPr/>
        </p:nvPicPr>
        <p:blipFill>
          <a:blip r:embed="rId3"/>
          <a:stretch>
            <a:fillRect/>
          </a:stretch>
        </p:blipFill>
        <p:spPr>
          <a:xfrm>
            <a:off x="9521953" y="5990368"/>
            <a:ext cx="2340863" cy="624230"/>
          </a:xfrm>
          <a:prstGeom prst="rect">
            <a:avLst/>
          </a:prstGeom>
        </p:spPr>
      </p:pic>
    </p:spTree>
    <p:extLst>
      <p:ext uri="{BB962C8B-B14F-4D97-AF65-F5344CB8AC3E}">
        <p14:creationId xmlns:p14="http://schemas.microsoft.com/office/powerpoint/2010/main" val="97549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73CAF-D613-C548-B412-FA93EE468954}"/>
              </a:ext>
            </a:extLst>
          </p:cNvPr>
          <p:cNvSpPr>
            <a:spLocks noGrp="1"/>
          </p:cNvSpPr>
          <p:nvPr>
            <p:ph type="title"/>
          </p:nvPr>
        </p:nvSpPr>
        <p:spPr/>
        <p:txBody>
          <a:bodyPr>
            <a:normAutofit/>
          </a:bodyPr>
          <a:lstStyle/>
          <a:p>
            <a:br>
              <a:rPr lang="pt-PT" dirty="0"/>
            </a:br>
            <a:r>
              <a:rPr lang="pt-PT" b="1" dirty="0"/>
              <a:t>A organização Coletiva dos Médicos</a:t>
            </a:r>
            <a:endParaRPr lang="pt-PT" dirty="0"/>
          </a:p>
        </p:txBody>
      </p:sp>
      <p:sp>
        <p:nvSpPr>
          <p:cNvPr id="3" name="Marcador de Posição de Conteúdo 2">
            <a:extLst>
              <a:ext uri="{FF2B5EF4-FFF2-40B4-BE49-F238E27FC236}">
                <a16:creationId xmlns:a16="http://schemas.microsoft.com/office/drawing/2014/main" id="{D9CD2139-9AAA-FD49-9082-5421A6A2CB82}"/>
              </a:ext>
            </a:extLst>
          </p:cNvPr>
          <p:cNvSpPr>
            <a:spLocks noGrp="1"/>
          </p:cNvSpPr>
          <p:nvPr>
            <p:ph idx="1"/>
          </p:nvPr>
        </p:nvSpPr>
        <p:spPr/>
        <p:txBody>
          <a:bodyPr>
            <a:normAutofit fontScale="25000" lnSpcReduction="20000"/>
          </a:bodyPr>
          <a:lstStyle/>
          <a:p>
            <a:r>
              <a:rPr lang="pt-PT" b="1" dirty="0"/>
              <a:t> </a:t>
            </a:r>
            <a:endParaRPr lang="pt-PT" dirty="0"/>
          </a:p>
          <a:p>
            <a:pPr lvl="1"/>
            <a:endParaRPr lang="pt-PT" sz="9400" dirty="0"/>
          </a:p>
          <a:p>
            <a:pPr lvl="1"/>
            <a:r>
              <a:rPr lang="pt-PT" sz="9400" dirty="0"/>
              <a:t>o sindicalismo médico nasceu com o movimento associativo estudantil e com o movimento dos jovens no seio da própria Ordem</a:t>
            </a:r>
          </a:p>
          <a:p>
            <a:pPr lvl="1"/>
            <a:r>
              <a:rPr lang="pt-PT" sz="9600" dirty="0"/>
              <a:t>a criação da AEFMP em 63, o crescente movimento associativo estudantil com múltiplas atividades, editoriais, pedagógicas, de convívio e culturais, com impacto social e político</a:t>
            </a:r>
          </a:p>
          <a:p>
            <a:pPr lvl="1"/>
            <a:r>
              <a:rPr lang="pt-PT" sz="9600" dirty="0"/>
              <a:t>aumento do número de estudantes, falta de instalações, professores, material de estudo e equipamentos, degradação das condições de aprendizagem</a:t>
            </a:r>
          </a:p>
          <a:p>
            <a:pPr lvl="1"/>
            <a:r>
              <a:rPr lang="pt-PT" sz="9600" dirty="0"/>
              <a:t>verdadeira escola cívica, cidadã e democrática, que formou lideranças com um papel relevante posteriormente no sindicalismo médico</a:t>
            </a:r>
          </a:p>
          <a:p>
            <a:pPr lvl="1"/>
            <a:r>
              <a:rPr lang="pt-PT" sz="9600" dirty="0"/>
              <a:t>os médicos internos nos anos 70, no HSJ e no HSA, proximidade com os estudantes, risco de desemprego, ausência de garantia de formação após a licenciatura e falta de carreira</a:t>
            </a:r>
          </a:p>
          <a:p>
            <a:r>
              <a:rPr lang="pt-PT" sz="9600" dirty="0"/>
              <a:t> </a:t>
            </a:r>
          </a:p>
          <a:p>
            <a:r>
              <a:rPr lang="pt-PT" sz="9600" dirty="0"/>
              <a:t>	 </a:t>
            </a:r>
          </a:p>
          <a:p>
            <a:r>
              <a:rPr lang="pt-PT" sz="9600" dirty="0"/>
              <a:t>	 </a:t>
            </a:r>
          </a:p>
          <a:p>
            <a:r>
              <a:rPr lang="pt-PT" sz="9600" dirty="0"/>
              <a:t>	 </a:t>
            </a:r>
          </a:p>
          <a:p>
            <a:r>
              <a:rPr lang="pt-PT" sz="9600" dirty="0"/>
              <a:t> </a:t>
            </a:r>
          </a:p>
          <a:p>
            <a:endParaRPr lang="pt-PT" dirty="0"/>
          </a:p>
        </p:txBody>
      </p:sp>
    </p:spTree>
    <p:extLst>
      <p:ext uri="{BB962C8B-B14F-4D97-AF65-F5344CB8AC3E}">
        <p14:creationId xmlns:p14="http://schemas.microsoft.com/office/powerpoint/2010/main" val="3766253326"/>
      </p:ext>
    </p:extLst>
  </p:cSld>
  <p:clrMapOvr>
    <a:masterClrMapping/>
  </p:clrMapOvr>
</p:sld>
</file>

<file path=ppt/theme/theme1.xml><?xml version="1.0" encoding="utf-8"?>
<a:theme xmlns:a="http://schemas.openxmlformats.org/drawingml/2006/main" name="Retrospetiva">
  <a:themeElements>
    <a:clrScheme name="Personalizado 1">
      <a:dk1>
        <a:sysClr val="windowText" lastClr="000000"/>
      </a:dk1>
      <a:lt1>
        <a:sysClr val="window" lastClr="FFFFFF"/>
      </a:lt1>
      <a:dk2>
        <a:srgbClr val="373545"/>
      </a:dk2>
      <a:lt2>
        <a:srgbClr val="CEDBE6"/>
      </a:lt2>
      <a:accent1>
        <a:srgbClr val="3494BA"/>
      </a:accent1>
      <a:accent2>
        <a:srgbClr val="58B6C0"/>
      </a:accent2>
      <a:accent3>
        <a:srgbClr val="001370"/>
      </a:accent3>
      <a:accent4>
        <a:srgbClr val="7A8C8E"/>
      </a:accent4>
      <a:accent5>
        <a:srgbClr val="84ACB6"/>
      </a:accent5>
      <a:accent6>
        <a:srgbClr val="2683C6"/>
      </a:accent6>
      <a:hlink>
        <a:srgbClr val="6B9F25"/>
      </a:hlink>
      <a:folHlink>
        <a:srgbClr val="9F6715"/>
      </a:folHlink>
    </a:clrScheme>
    <a:fontScheme name="Retrospe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150</TotalTime>
  <Words>2001</Words>
  <Application>Microsoft Macintosh PowerPoint</Application>
  <PresentationFormat>Ecrã Panorâmico</PresentationFormat>
  <Paragraphs>139</Paragraphs>
  <Slides>21</Slides>
  <Notes>3</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21</vt:i4>
      </vt:variant>
    </vt:vector>
  </HeadingPairs>
  <TitlesOfParts>
    <vt:vector size="27" baseType="lpstr">
      <vt:lpstr>Arial</vt:lpstr>
      <vt:lpstr>Calibri</vt:lpstr>
      <vt:lpstr>Calibri Light</vt:lpstr>
      <vt:lpstr>Courier New</vt:lpstr>
      <vt:lpstr>Times New Roman</vt:lpstr>
      <vt:lpstr>Retrospetiva</vt:lpstr>
      <vt:lpstr>Democracia e Movimento Sindical - O Papel da Luta Estudantil</vt:lpstr>
      <vt:lpstr>        O que é que a situação dos Médicos Internos, hoje, tem a ver com as lutas de há 60 anos?</vt:lpstr>
      <vt:lpstr>Imagem 1: Capa dos Estatutos da AE da Faculdade de Medicina  </vt:lpstr>
      <vt:lpstr>Não tem nada e tem tudo a ver...</vt:lpstr>
      <vt:lpstr>Apresentação do PowerPoint</vt:lpstr>
      <vt:lpstr>      O medo e a liberdade</vt:lpstr>
      <vt:lpstr>Imagem 3: Capas do Boletim Perspectivas n.º 1 e n.º 2 </vt:lpstr>
      <vt:lpstr>Imagem 11: Comunicado da Mesa da Assembleia Geral da AEFMUP, fevereiro de 1972. </vt:lpstr>
      <vt:lpstr> A organização Coletiva dos Médicos</vt:lpstr>
      <vt:lpstr>Imagem 4: Bisturi n.º 7, janeiro de 1972 </vt:lpstr>
      <vt:lpstr>não basta haver liberdade sindical, se não houver sindicalização</vt:lpstr>
      <vt:lpstr>Imagem 5: Comunicado “A Hora mais sombria é a que precede a aurora” </vt:lpstr>
      <vt:lpstr>Imagem 6: Tarjetas relativas ao assassinato de Ribeiro Santos e manifestação no Porto.  </vt:lpstr>
      <vt:lpstr>       O Médico, a Medicina, o Povo e o SNS </vt:lpstr>
      <vt:lpstr>Imagem 7: Aspeto da frente e última página de comunicado da Associação dos Liceus do Porto de 2 de abril de 1973 </vt:lpstr>
      <vt:lpstr>Imagem 8. Capas dos programas das listas candidatas às eleições C.P.A.E.L.P. 1972-1973  </vt:lpstr>
      <vt:lpstr>Imagem 9: Comunicado das Direções das AEs de Ciências, Engenharia e Liceus </vt:lpstr>
      <vt:lpstr>O Médico, a Medicina, o Povo e o SNS</vt:lpstr>
      <vt:lpstr>Imagem 10: Cartaz manuscrito e comunicado dactilografado de denúncia sobre as prisões de Bernardo Vilas Boas e Fátima Mesquita, estudantes da Faculdade de Medicina. </vt:lpstr>
      <vt:lpstr>Imagem 12: Comunicados Pró-UNEP. Unidade estudantil com o povo trabalhador. À população dos bairros de lata. Outubro de 1974. </vt:lpstr>
      <vt:lpstr>Ontem e hoje:  não tem nada e tem tudo a ver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Democracia e Movimento Sindical - O Papel da Luta Estudantil</dc:title>
  <dc:creator>up201505368@ms.uporto.pt</dc:creator>
  <cp:lastModifiedBy>Bernardo Jose Portela Vilas Boas</cp:lastModifiedBy>
  <cp:revision>14</cp:revision>
  <dcterms:created xsi:type="dcterms:W3CDTF">2026-04-17T22:43:41Z</dcterms:created>
  <dcterms:modified xsi:type="dcterms:W3CDTF">2026-04-18T09:39:12Z</dcterms:modified>
</cp:coreProperties>
</file>